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86" r:id="rId2"/>
  </p:sldMasterIdLst>
  <p:notesMasterIdLst>
    <p:notesMasterId r:id="rId32"/>
  </p:notesMasterIdLst>
  <p:sldIdLst>
    <p:sldId id="283" r:id="rId3"/>
    <p:sldId id="284" r:id="rId4"/>
    <p:sldId id="256" r:id="rId5"/>
    <p:sldId id="257" r:id="rId6"/>
    <p:sldId id="258" r:id="rId7"/>
    <p:sldId id="279" r:id="rId8"/>
    <p:sldId id="259" r:id="rId9"/>
    <p:sldId id="260" r:id="rId10"/>
    <p:sldId id="267" r:id="rId11"/>
    <p:sldId id="268" r:id="rId12"/>
    <p:sldId id="274" r:id="rId13"/>
    <p:sldId id="269" r:id="rId14"/>
    <p:sldId id="270" r:id="rId15"/>
    <p:sldId id="271" r:id="rId16"/>
    <p:sldId id="272" r:id="rId17"/>
    <p:sldId id="273" r:id="rId18"/>
    <p:sldId id="276" r:id="rId19"/>
    <p:sldId id="278" r:id="rId20"/>
    <p:sldId id="277" r:id="rId21"/>
    <p:sldId id="281" r:id="rId22"/>
    <p:sldId id="282" r:id="rId23"/>
    <p:sldId id="275" r:id="rId24"/>
    <p:sldId id="280" r:id="rId25"/>
    <p:sldId id="265" r:id="rId26"/>
    <p:sldId id="266" r:id="rId27"/>
    <p:sldId id="263" r:id="rId28"/>
    <p:sldId id="264" r:id="rId29"/>
    <p:sldId id="262" r:id="rId30"/>
    <p:sldId id="261" r:id="rId31"/>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5E2C"/>
    <a:srgbClr val="7B72F4"/>
    <a:srgbClr val="E37E33"/>
    <a:srgbClr val="97B7C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9" d="100"/>
          <a:sy n="79" d="100"/>
        </p:scale>
        <p:origin x="-6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cs-CZ"/>
          </a:p>
        </p:txBody>
      </p:sp>
      <p:sp>
        <p:nvSpPr>
          <p:cNvPr id="645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cs-CZ"/>
          </a:p>
        </p:txBody>
      </p:sp>
      <p:sp>
        <p:nvSpPr>
          <p:cNvPr id="645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cs-CZ"/>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4102018-17AB-4735-A54E-8A74FFFF836D}" type="slidenum">
              <a:rPr lang="cs-CZ"/>
              <a:pPr/>
              <a:t>‹#›</a:t>
            </a:fld>
            <a:endParaRPr lang="cs-CZ"/>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7171"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cs-CZ" smtClean="0"/>
          </a:p>
        </p:txBody>
      </p:sp>
      <p:sp>
        <p:nvSpPr>
          <p:cNvPr id="7172" name="Zástupný symbol pro číslo snímku 3"/>
          <p:cNvSpPr>
            <a:spLocks noGrp="1"/>
          </p:cNvSpPr>
          <p:nvPr>
            <p:ph type="sldNum" sz="quarter" idx="5"/>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E9B2F190-BB86-4654-8070-333CDFCC0E72}" type="slidenum">
              <a:rPr lang="cs-CZ" smtClean="0"/>
              <a:pPr fontAlgn="base">
                <a:spcBef>
                  <a:spcPct val="0"/>
                </a:spcBef>
                <a:spcAft>
                  <a:spcPct val="0"/>
                </a:spcAft>
                <a:defRPr/>
              </a:pPr>
              <a:t>1</a:t>
            </a:fld>
            <a:endParaRPr lang="cs-CZ"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8195"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cs-CZ" smtClean="0"/>
          </a:p>
        </p:txBody>
      </p:sp>
      <p:sp>
        <p:nvSpPr>
          <p:cNvPr id="8196" name="Zástupný symbol pro číslo snímku 3"/>
          <p:cNvSpPr>
            <a:spLocks noGrp="1"/>
          </p:cNvSpPr>
          <p:nvPr>
            <p:ph type="sldNum" sz="quarter" idx="5"/>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4749AE69-20BE-42F1-ABBC-50E7EA213669}" type="slidenum">
              <a:rPr lang="cs-CZ" smtClean="0"/>
              <a:pPr fontAlgn="base">
                <a:spcBef>
                  <a:spcPct val="0"/>
                </a:spcBef>
                <a:spcAft>
                  <a:spcPct val="0"/>
                </a:spcAft>
                <a:defRPr/>
              </a:pPr>
              <a:t>2</a:t>
            </a:fld>
            <a:endParaRPr lang="cs-CZ"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30722" name="Group 2"/>
          <p:cNvGrpSpPr>
            <a:grpSpLocks/>
          </p:cNvGrpSpPr>
          <p:nvPr/>
        </p:nvGrpSpPr>
        <p:grpSpPr bwMode="auto">
          <a:xfrm>
            <a:off x="0" y="0"/>
            <a:ext cx="8763000" cy="5943600"/>
            <a:chOff x="0" y="0"/>
            <a:chExt cx="5520" cy="3744"/>
          </a:xfrm>
        </p:grpSpPr>
        <p:sp>
          <p:nvSpPr>
            <p:cNvPr id="30723" name="Rectangle 3"/>
            <p:cNvSpPr>
              <a:spLocks noChangeArrowheads="1"/>
            </p:cNvSpPr>
            <p:nvPr/>
          </p:nvSpPr>
          <p:spPr bwMode="auto">
            <a:xfrm>
              <a:off x="0" y="0"/>
              <a:ext cx="1104" cy="3072"/>
            </a:xfrm>
            <a:prstGeom prst="rect">
              <a:avLst/>
            </a:prstGeom>
            <a:solidFill>
              <a:srgbClr val="97B7CF"/>
            </a:solidFill>
            <a:ln w="9525">
              <a:noFill/>
              <a:miter lim="800000"/>
              <a:headEnd/>
              <a:tailEnd/>
            </a:ln>
            <a:effectLst/>
          </p:spPr>
          <p:txBody>
            <a:bodyPr wrap="none" anchor="ctr"/>
            <a:lstStyle/>
            <a:p>
              <a:pPr algn="ctr"/>
              <a:endParaRPr lang="cs-CZ" sz="2400">
                <a:latin typeface="Times New Roman" pitchFamily="18" charset="0"/>
              </a:endParaRPr>
            </a:p>
          </p:txBody>
        </p:sp>
        <p:grpSp>
          <p:nvGrpSpPr>
            <p:cNvPr id="30724" name="Group 4"/>
            <p:cNvGrpSpPr>
              <a:grpSpLocks/>
            </p:cNvGrpSpPr>
            <p:nvPr userDrawn="1"/>
          </p:nvGrpSpPr>
          <p:grpSpPr bwMode="auto">
            <a:xfrm>
              <a:off x="0" y="2208"/>
              <a:ext cx="5520" cy="1536"/>
              <a:chOff x="0" y="2208"/>
              <a:chExt cx="5520" cy="1536"/>
            </a:xfrm>
          </p:grpSpPr>
          <p:sp>
            <p:nvSpPr>
              <p:cNvPr id="30725" name="Rectangle 5"/>
              <p:cNvSpPr>
                <a:spLocks noChangeArrowheads="1"/>
              </p:cNvSpPr>
              <p:nvPr/>
            </p:nvSpPr>
            <p:spPr bwMode="ltGray">
              <a:xfrm>
                <a:off x="624" y="2208"/>
                <a:ext cx="4896" cy="1536"/>
              </a:xfrm>
              <a:prstGeom prst="rect">
                <a:avLst/>
              </a:prstGeom>
              <a:solidFill>
                <a:srgbClr val="EA5E2C"/>
              </a:solidFill>
              <a:ln w="9525">
                <a:noFill/>
                <a:miter lim="800000"/>
                <a:headEnd/>
                <a:tailEnd/>
              </a:ln>
              <a:effectLst/>
            </p:spPr>
            <p:txBody>
              <a:bodyPr wrap="none" anchor="ctr"/>
              <a:lstStyle/>
              <a:p>
                <a:pPr algn="ctr"/>
                <a:endParaRPr lang="cs-CZ" sz="2400">
                  <a:latin typeface="Times New Roman" pitchFamily="18" charset="0"/>
                </a:endParaRPr>
              </a:p>
            </p:txBody>
          </p:sp>
          <p:sp>
            <p:nvSpPr>
              <p:cNvPr id="30726"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endParaRPr lang="cs-CZ" sz="2400">
                  <a:latin typeface="Times New Roman" pitchFamily="18" charset="0"/>
                </a:endParaRPr>
              </a:p>
            </p:txBody>
          </p:sp>
          <p:sp>
            <p:nvSpPr>
              <p:cNvPr id="30727" name="Line 7"/>
              <p:cNvSpPr>
                <a:spLocks noChangeShapeType="1"/>
              </p:cNvSpPr>
              <p:nvPr/>
            </p:nvSpPr>
            <p:spPr bwMode="auto">
              <a:xfrm>
                <a:off x="0" y="3072"/>
                <a:ext cx="624" cy="0"/>
              </a:xfrm>
              <a:prstGeom prst="line">
                <a:avLst/>
              </a:prstGeom>
              <a:noFill/>
              <a:ln w="50800">
                <a:solidFill>
                  <a:srgbClr val="7B72F4"/>
                </a:solidFill>
                <a:round/>
                <a:headEnd/>
                <a:tailEnd/>
              </a:ln>
              <a:effectLst/>
            </p:spPr>
            <p:txBody>
              <a:bodyPr/>
              <a:lstStyle/>
              <a:p>
                <a:endParaRPr lang="cs-CZ"/>
              </a:p>
            </p:txBody>
          </p:sp>
        </p:grpSp>
        <p:grpSp>
          <p:nvGrpSpPr>
            <p:cNvPr id="30728" name="Group 8"/>
            <p:cNvGrpSpPr>
              <a:grpSpLocks/>
            </p:cNvGrpSpPr>
            <p:nvPr userDrawn="1"/>
          </p:nvGrpSpPr>
          <p:grpSpPr bwMode="auto">
            <a:xfrm>
              <a:off x="400" y="336"/>
              <a:ext cx="5088" cy="192"/>
              <a:chOff x="400" y="336"/>
              <a:chExt cx="5088" cy="192"/>
            </a:xfrm>
          </p:grpSpPr>
          <p:sp>
            <p:nvSpPr>
              <p:cNvPr id="30729"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endParaRPr lang="cs-CZ" sz="2400">
                  <a:latin typeface="Times New Roman" pitchFamily="18" charset="0"/>
                </a:endParaRPr>
              </a:p>
            </p:txBody>
          </p:sp>
          <p:sp>
            <p:nvSpPr>
              <p:cNvPr id="30730" name="Line 10"/>
              <p:cNvSpPr>
                <a:spLocks noChangeShapeType="1"/>
              </p:cNvSpPr>
              <p:nvPr/>
            </p:nvSpPr>
            <p:spPr bwMode="auto">
              <a:xfrm>
                <a:off x="400" y="432"/>
                <a:ext cx="5088" cy="0"/>
              </a:xfrm>
              <a:prstGeom prst="line">
                <a:avLst/>
              </a:prstGeom>
              <a:noFill/>
              <a:ln w="44450">
                <a:solidFill>
                  <a:srgbClr val="7B72F4"/>
                </a:solidFill>
                <a:round/>
                <a:headEnd/>
                <a:tailEnd/>
              </a:ln>
              <a:effectLst/>
            </p:spPr>
            <p:txBody>
              <a:bodyPr/>
              <a:lstStyle/>
              <a:p>
                <a:endParaRPr lang="cs-CZ"/>
              </a:p>
            </p:txBody>
          </p:sp>
        </p:grpSp>
      </p:grpSp>
      <p:sp>
        <p:nvSpPr>
          <p:cNvPr id="30731" name="Rectangle 11"/>
          <p:cNvSpPr>
            <a:spLocks noGrp="1" noChangeArrowheads="1"/>
          </p:cNvSpPr>
          <p:nvPr>
            <p:ph type="ctrTitle"/>
          </p:nvPr>
        </p:nvSpPr>
        <p:spPr>
          <a:xfrm>
            <a:off x="2057400" y="1143000"/>
            <a:ext cx="6629400" cy="2209800"/>
          </a:xfrm>
        </p:spPr>
        <p:txBody>
          <a:bodyPr/>
          <a:lstStyle>
            <a:lvl1pPr>
              <a:defRPr sz="4200"/>
            </a:lvl1pPr>
          </a:lstStyle>
          <a:p>
            <a:r>
              <a:rPr lang="cs-CZ"/>
              <a:t>Klepnutím lze upravit styl předlohy nadpisů.</a:t>
            </a:r>
          </a:p>
        </p:txBody>
      </p:sp>
      <p:sp>
        <p:nvSpPr>
          <p:cNvPr id="30732"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cs-CZ"/>
              <a:t>Klepnutím lze upravit styl předlohy podnadpisů.</a:t>
            </a:r>
          </a:p>
        </p:txBody>
      </p:sp>
      <p:sp>
        <p:nvSpPr>
          <p:cNvPr id="30733" name="Rectangle 13"/>
          <p:cNvSpPr>
            <a:spLocks noGrp="1" noChangeArrowheads="1"/>
          </p:cNvSpPr>
          <p:nvPr>
            <p:ph type="dt" sz="half" idx="2"/>
          </p:nvPr>
        </p:nvSpPr>
        <p:spPr>
          <a:xfrm>
            <a:off x="912813" y="6251575"/>
            <a:ext cx="1905000" cy="457200"/>
          </a:xfrm>
        </p:spPr>
        <p:txBody>
          <a:bodyPr/>
          <a:lstStyle>
            <a:lvl1pPr>
              <a:defRPr/>
            </a:lvl1pPr>
          </a:lstStyle>
          <a:p>
            <a:endParaRPr lang="cs-CZ"/>
          </a:p>
        </p:txBody>
      </p:sp>
      <p:sp>
        <p:nvSpPr>
          <p:cNvPr id="30734" name="Rectangle 14"/>
          <p:cNvSpPr>
            <a:spLocks noGrp="1" noChangeArrowheads="1"/>
          </p:cNvSpPr>
          <p:nvPr>
            <p:ph type="ftr" sz="quarter" idx="3"/>
          </p:nvPr>
        </p:nvSpPr>
        <p:spPr>
          <a:xfrm>
            <a:off x="3354388" y="6248400"/>
            <a:ext cx="2895600" cy="457200"/>
          </a:xfrm>
        </p:spPr>
        <p:txBody>
          <a:bodyPr/>
          <a:lstStyle>
            <a:lvl1pPr>
              <a:defRPr/>
            </a:lvl1pPr>
          </a:lstStyle>
          <a:p>
            <a:endParaRPr lang="cs-CZ"/>
          </a:p>
        </p:txBody>
      </p:sp>
      <p:sp>
        <p:nvSpPr>
          <p:cNvPr id="30735" name="Rectangle 15"/>
          <p:cNvSpPr>
            <a:spLocks noGrp="1" noChangeArrowheads="1"/>
          </p:cNvSpPr>
          <p:nvPr>
            <p:ph type="sldNum" sz="quarter" idx="4"/>
          </p:nvPr>
        </p:nvSpPr>
        <p:spPr/>
        <p:txBody>
          <a:bodyPr/>
          <a:lstStyle>
            <a:lvl1pPr>
              <a:defRPr/>
            </a:lvl1pPr>
          </a:lstStyle>
          <a:p>
            <a:fld id="{2CE30988-FBB9-4338-9BE2-5A00FBFA5A6C}" type="slidenum">
              <a:rPr lang="cs-CZ"/>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endParaRPr lang="cs-CZ"/>
          </a:p>
        </p:txBody>
      </p:sp>
      <p:sp>
        <p:nvSpPr>
          <p:cNvPr id="5" name="Zástupný symbol pro zápatí 4"/>
          <p:cNvSpPr>
            <a:spLocks noGrp="1"/>
          </p:cNvSpPr>
          <p:nvPr>
            <p:ph type="ftr" sz="quarter" idx="11"/>
          </p:nvPr>
        </p:nvSpPr>
        <p:spPr/>
        <p:txBody>
          <a:bodyPr/>
          <a:lstStyle>
            <a:lvl1pPr>
              <a:defRPr/>
            </a:lvl1pPr>
          </a:lstStyle>
          <a:p>
            <a:endParaRPr lang="cs-CZ"/>
          </a:p>
        </p:txBody>
      </p:sp>
      <p:sp>
        <p:nvSpPr>
          <p:cNvPr id="6" name="Zástupný symbol pro číslo snímku 5"/>
          <p:cNvSpPr>
            <a:spLocks noGrp="1"/>
          </p:cNvSpPr>
          <p:nvPr>
            <p:ph type="sldNum" sz="quarter" idx="12"/>
          </p:nvPr>
        </p:nvSpPr>
        <p:spPr/>
        <p:txBody>
          <a:bodyPr/>
          <a:lstStyle>
            <a:lvl1pPr>
              <a:defRPr/>
            </a:lvl1pPr>
          </a:lstStyle>
          <a:p>
            <a:fld id="{33F1979D-BEAE-44BC-BD60-B96DB307E9EF}" type="slidenum">
              <a:rPr lang="cs-CZ"/>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743700" y="277813"/>
            <a:ext cx="1943100" cy="5853112"/>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914400" y="277813"/>
            <a:ext cx="5676900" cy="5853112"/>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endParaRPr lang="cs-CZ"/>
          </a:p>
        </p:txBody>
      </p:sp>
      <p:sp>
        <p:nvSpPr>
          <p:cNvPr id="5" name="Zástupný symbol pro zápatí 4"/>
          <p:cNvSpPr>
            <a:spLocks noGrp="1"/>
          </p:cNvSpPr>
          <p:nvPr>
            <p:ph type="ftr" sz="quarter" idx="11"/>
          </p:nvPr>
        </p:nvSpPr>
        <p:spPr/>
        <p:txBody>
          <a:bodyPr/>
          <a:lstStyle>
            <a:lvl1pPr>
              <a:defRPr/>
            </a:lvl1pPr>
          </a:lstStyle>
          <a:p>
            <a:endParaRPr lang="cs-CZ"/>
          </a:p>
        </p:txBody>
      </p:sp>
      <p:sp>
        <p:nvSpPr>
          <p:cNvPr id="6" name="Zástupný symbol pro číslo snímku 5"/>
          <p:cNvSpPr>
            <a:spLocks noGrp="1"/>
          </p:cNvSpPr>
          <p:nvPr>
            <p:ph type="sldNum" sz="quarter" idx="12"/>
          </p:nvPr>
        </p:nvSpPr>
        <p:spPr/>
        <p:txBody>
          <a:bodyPr/>
          <a:lstStyle>
            <a:lvl1pPr>
              <a:defRPr/>
            </a:lvl1pPr>
          </a:lstStyle>
          <a:p>
            <a:fld id="{EF27A684-2AB5-4DF4-9E00-58D8E11B6E9D}" type="slidenum">
              <a:rPr lang="cs-CZ"/>
              <a:pPr/>
              <a:t>‹#›</a:t>
            </a:fld>
            <a:endParaRPr lang="cs-CZ"/>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Nadpis, text a obsah">
    <p:spTree>
      <p:nvGrpSpPr>
        <p:cNvPr id="1" name=""/>
        <p:cNvGrpSpPr/>
        <p:nvPr/>
      </p:nvGrpSpPr>
      <p:grpSpPr>
        <a:xfrm>
          <a:off x="0" y="0"/>
          <a:ext cx="0" cy="0"/>
          <a:chOff x="0" y="0"/>
          <a:chExt cx="0" cy="0"/>
        </a:xfrm>
      </p:grpSpPr>
      <p:sp>
        <p:nvSpPr>
          <p:cNvPr id="2" name="Nadpis 1"/>
          <p:cNvSpPr>
            <a:spLocks noGrp="1"/>
          </p:cNvSpPr>
          <p:nvPr>
            <p:ph type="title"/>
          </p:nvPr>
        </p:nvSpPr>
        <p:spPr>
          <a:xfrm>
            <a:off x="914400" y="277813"/>
            <a:ext cx="7772400" cy="1143000"/>
          </a:xfrm>
        </p:spPr>
        <p:txBody>
          <a:bodyPr/>
          <a:lstStyle/>
          <a:p>
            <a:r>
              <a:rPr lang="cs-CZ" smtClean="0"/>
              <a:t>Klepnutím lze upravit styl předlohy nadpisů.</a:t>
            </a:r>
            <a:endParaRPr lang="cs-CZ"/>
          </a:p>
        </p:txBody>
      </p:sp>
      <p:sp>
        <p:nvSpPr>
          <p:cNvPr id="3" name="Zástupný symbol pro text 2"/>
          <p:cNvSpPr>
            <a:spLocks noGrp="1"/>
          </p:cNvSpPr>
          <p:nvPr>
            <p:ph type="body" sz="half" idx="1"/>
          </p:nvPr>
        </p:nvSpPr>
        <p:spPr>
          <a:xfrm>
            <a:off x="914400" y="1600200"/>
            <a:ext cx="3810000" cy="4530725"/>
          </a:xfrm>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876800" y="1600200"/>
            <a:ext cx="3810000" cy="4530725"/>
          </a:xfrm>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a:xfrm>
            <a:off x="914400" y="6251575"/>
            <a:ext cx="1981200" cy="457200"/>
          </a:xfrm>
        </p:spPr>
        <p:txBody>
          <a:bodyPr/>
          <a:lstStyle>
            <a:lvl1pPr>
              <a:defRPr/>
            </a:lvl1pPr>
          </a:lstStyle>
          <a:p>
            <a:endParaRPr lang="cs-CZ"/>
          </a:p>
        </p:txBody>
      </p:sp>
      <p:sp>
        <p:nvSpPr>
          <p:cNvPr id="6" name="Zástupný symbol pro zápatí 5"/>
          <p:cNvSpPr>
            <a:spLocks noGrp="1"/>
          </p:cNvSpPr>
          <p:nvPr>
            <p:ph type="ftr" sz="quarter" idx="11"/>
          </p:nvPr>
        </p:nvSpPr>
        <p:spPr>
          <a:xfrm>
            <a:off x="3352800" y="6248400"/>
            <a:ext cx="2971800" cy="457200"/>
          </a:xfrm>
        </p:spPr>
        <p:txBody>
          <a:bodyPr/>
          <a:lstStyle>
            <a:lvl1pPr>
              <a:defRPr/>
            </a:lvl1pPr>
          </a:lstStyle>
          <a:p>
            <a:endParaRPr lang="cs-CZ"/>
          </a:p>
        </p:txBody>
      </p:sp>
      <p:sp>
        <p:nvSpPr>
          <p:cNvPr id="7" name="Zástupný symbol pro číslo snímku 6"/>
          <p:cNvSpPr>
            <a:spLocks noGrp="1"/>
          </p:cNvSpPr>
          <p:nvPr>
            <p:ph type="sldNum" sz="quarter" idx="12"/>
          </p:nvPr>
        </p:nvSpPr>
        <p:spPr>
          <a:xfrm>
            <a:off x="6781800" y="6248400"/>
            <a:ext cx="1905000" cy="457200"/>
          </a:xfrm>
        </p:spPr>
        <p:txBody>
          <a:bodyPr/>
          <a:lstStyle>
            <a:lvl1pPr>
              <a:defRPr/>
            </a:lvl1pPr>
          </a:lstStyle>
          <a:p>
            <a:fld id="{48FF186D-CE02-47EE-971E-7B3923EF00A5}" type="slidenum">
              <a:rPr lang="cs-CZ"/>
              <a:pPr/>
              <a:t>‹#›</a:t>
            </a:fld>
            <a:endParaRPr lang="cs-CZ"/>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Úvodní snímek">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F42DF92B-7B86-4833-9458-A68CA67117C5}" type="datetimeFigureOut">
              <a:rPr lang="cs-CZ"/>
              <a:pPr>
                <a:defRPr/>
              </a:pPr>
              <a:t>13.6.2013</a:t>
            </a:fld>
            <a:endParaRPr lang="cs-CZ"/>
          </a:p>
        </p:txBody>
      </p:sp>
      <p:sp>
        <p:nvSpPr>
          <p:cNvPr id="5" name="Zástupný symbol pro zápatí 4"/>
          <p:cNvSpPr>
            <a:spLocks noGrp="1"/>
          </p:cNvSpPr>
          <p:nvPr>
            <p:ph type="ftr" sz="quarter" idx="11"/>
          </p:nvPr>
        </p:nvSpPr>
        <p:spPr/>
        <p:txBody>
          <a:bodyPr/>
          <a:lstStyle>
            <a:lvl1pPr>
              <a:defRPr/>
            </a:lvl1pPr>
          </a:lstStyle>
          <a:p>
            <a:pPr>
              <a:defRPr/>
            </a:pPr>
            <a:r>
              <a:rPr lang="cs-CZ"/>
              <a:t>© 2012 - 2013</a:t>
            </a:r>
          </a:p>
        </p:txBody>
      </p:sp>
      <p:sp>
        <p:nvSpPr>
          <p:cNvPr id="6" name="Zástupný symbol pro číslo snímku 5"/>
          <p:cNvSpPr>
            <a:spLocks noGrp="1"/>
          </p:cNvSpPr>
          <p:nvPr>
            <p:ph type="sldNum" sz="quarter" idx="12"/>
          </p:nvPr>
        </p:nvSpPr>
        <p:spPr/>
        <p:txBody>
          <a:bodyPr/>
          <a:lstStyle>
            <a:lvl1pPr>
              <a:defRPr/>
            </a:lvl1pPr>
          </a:lstStyle>
          <a:p>
            <a:pPr>
              <a:defRPr/>
            </a:pPr>
            <a:fld id="{5251B82D-1DD2-435D-880D-7BF23C14A1C5}" type="slidenum">
              <a:rPr lang="cs-CZ"/>
              <a:pPr>
                <a:defRPr/>
              </a:pPr>
              <a:t>‹#›</a:t>
            </a:fld>
            <a:endParaRPr lang="cs-CZ"/>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0D1BA2E8-B963-487D-B14E-CC11BD8EB36F}" type="datetimeFigureOut">
              <a:rPr lang="cs-CZ"/>
              <a:pPr>
                <a:defRPr/>
              </a:pPr>
              <a:t>13.6.2013</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89BD1275-CD33-4721-8ACE-347B5EDDA592}" type="slidenum">
              <a:rPr lang="cs-CZ"/>
              <a:pPr>
                <a:defRPr/>
              </a:pPr>
              <a:t>‹#›</a:t>
            </a:fld>
            <a:endParaRPr lang="cs-CZ"/>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BDE64BF8-9BE8-4F1B-A64D-9050E95D5D00}" type="datetimeFigureOut">
              <a:rPr lang="cs-CZ"/>
              <a:pPr>
                <a:defRPr/>
              </a:pPr>
              <a:t>13.6.2013</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8F555F40-0574-4061-8FF1-5E03193B81E9}" type="slidenum">
              <a:rPr lang="cs-CZ"/>
              <a:pPr>
                <a:defRPr/>
              </a:pPr>
              <a:t>‹#›</a:t>
            </a:fld>
            <a:endParaRPr lang="cs-CZ"/>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AE64B08D-76B3-446B-9EBB-A02B9A2FDEBC}" type="datetimeFigureOut">
              <a:rPr lang="cs-CZ"/>
              <a:pPr>
                <a:defRPr/>
              </a:pPr>
              <a:t>13.6.2013</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172D4960-529C-4F1F-8787-D0A44CB33E3A}" type="slidenum">
              <a:rPr lang="cs-CZ"/>
              <a:pPr>
                <a:defRPr/>
              </a:pPr>
              <a:t>‹#›</a:t>
            </a:fld>
            <a:endParaRPr lang="cs-CZ"/>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861DF361-BEA7-419F-9E49-FBBB96FE190E}" type="datetimeFigureOut">
              <a:rPr lang="cs-CZ"/>
              <a:pPr>
                <a:defRPr/>
              </a:pPr>
              <a:t>13.6.2013</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119547F0-FF1E-496F-85E2-0CEECA0C60FA}" type="slidenum">
              <a:rPr lang="cs-CZ"/>
              <a:pPr>
                <a:defRPr/>
              </a:pPr>
              <a:t>‹#›</a:t>
            </a:fld>
            <a:endParaRPr lang="cs-CZ"/>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3"/>
          <p:cNvSpPr>
            <a:spLocks noGrp="1"/>
          </p:cNvSpPr>
          <p:nvPr>
            <p:ph type="dt" sz="half" idx="10"/>
          </p:nvPr>
        </p:nvSpPr>
        <p:spPr/>
        <p:txBody>
          <a:bodyPr/>
          <a:lstStyle>
            <a:lvl1pPr>
              <a:defRPr/>
            </a:lvl1pPr>
          </a:lstStyle>
          <a:p>
            <a:pPr>
              <a:defRPr/>
            </a:pPr>
            <a:fld id="{3FC2DBE9-04B2-4904-8C5B-F29236198B7C}" type="datetimeFigureOut">
              <a:rPr lang="cs-CZ"/>
              <a:pPr>
                <a:defRPr/>
              </a:pPr>
              <a:t>13.6.2013</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E5A6661B-D891-4AFF-A313-9AF4C826602F}" type="slidenum">
              <a:rPr lang="cs-CZ"/>
              <a:pPr>
                <a:defRPr/>
              </a:pPr>
              <a:t>‹#›</a:t>
            </a:fld>
            <a:endParaRPr lang="cs-CZ"/>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B2BF1DCF-8EC1-404D-B43F-DBCA4B7793D9}" type="datetimeFigureOut">
              <a:rPr lang="cs-CZ"/>
              <a:pPr>
                <a:defRPr/>
              </a:pPr>
              <a:t>13.6.2013</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3F09FC4B-0FA3-4BA9-A884-D78C5C335E55}" type="slidenum">
              <a:rPr lang="cs-CZ"/>
              <a:pPr>
                <a:defRPr/>
              </a:pPr>
              <a:t>‹#›</a:t>
            </a:fld>
            <a:endParaRPr lang="cs-CZ"/>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endParaRPr lang="cs-CZ"/>
          </a:p>
        </p:txBody>
      </p:sp>
      <p:sp>
        <p:nvSpPr>
          <p:cNvPr id="5" name="Zástupný symbol pro zápatí 4"/>
          <p:cNvSpPr>
            <a:spLocks noGrp="1"/>
          </p:cNvSpPr>
          <p:nvPr>
            <p:ph type="ftr" sz="quarter" idx="11"/>
          </p:nvPr>
        </p:nvSpPr>
        <p:spPr/>
        <p:txBody>
          <a:bodyPr/>
          <a:lstStyle>
            <a:lvl1pPr>
              <a:defRPr/>
            </a:lvl1pPr>
          </a:lstStyle>
          <a:p>
            <a:endParaRPr lang="cs-CZ"/>
          </a:p>
        </p:txBody>
      </p:sp>
      <p:sp>
        <p:nvSpPr>
          <p:cNvPr id="6" name="Zástupný symbol pro číslo snímku 5"/>
          <p:cNvSpPr>
            <a:spLocks noGrp="1"/>
          </p:cNvSpPr>
          <p:nvPr>
            <p:ph type="sldNum" sz="quarter" idx="12"/>
          </p:nvPr>
        </p:nvSpPr>
        <p:spPr/>
        <p:txBody>
          <a:bodyPr/>
          <a:lstStyle>
            <a:lvl1pPr>
              <a:defRPr/>
            </a:lvl1pPr>
          </a:lstStyle>
          <a:p>
            <a:fld id="{8507AC77-71DB-4704-96BF-6782A6B5A4EF}" type="slidenum">
              <a:rPr lang="cs-CZ"/>
              <a:pPr/>
              <a:t>‹#›</a:t>
            </a:fld>
            <a:endParaRPr lang="cs-CZ"/>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F76409EE-C278-4C30-808D-5196F8104D79}" type="datetimeFigureOut">
              <a:rPr lang="cs-CZ"/>
              <a:pPr>
                <a:defRPr/>
              </a:pPr>
              <a:t>13.6.2013</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AACD8DB8-2A6C-4070-9EA3-09D20D1A043B}" type="slidenum">
              <a:rPr lang="cs-CZ"/>
              <a:pPr>
                <a:defRPr/>
              </a:pPr>
              <a:t>‹#›</a:t>
            </a:fld>
            <a:endParaRPr lang="cs-CZ"/>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Klepnutím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B33E2CD5-4F79-43C3-B387-70831E5B66D6}" type="datetimeFigureOut">
              <a:rPr lang="cs-CZ"/>
              <a:pPr>
                <a:defRPr/>
              </a:pPr>
              <a:t>13.6.2013</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9B5D00AC-5B22-40C9-BE64-F1E600C6532F}" type="slidenum">
              <a:rPr lang="cs-CZ"/>
              <a:pPr>
                <a:defRPr/>
              </a:pPr>
              <a:t>‹#›</a:t>
            </a:fld>
            <a:endParaRPr lang="cs-CZ"/>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7CD35F63-7DEC-457F-970A-DB3020B894A6}" type="datetimeFigureOut">
              <a:rPr lang="cs-CZ"/>
              <a:pPr>
                <a:defRPr/>
              </a:pPr>
              <a:t>13.6.2013</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BE949F63-1EFF-4F8D-97AE-4317C6C63C5B}" type="slidenum">
              <a:rPr lang="cs-CZ"/>
              <a:pPr>
                <a:defRPr/>
              </a:pPr>
              <a:t>‹#›</a:t>
            </a:fld>
            <a:endParaRPr lang="cs-CZ"/>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3236F45B-7858-43E0-860C-8A8E4E9B7D93}" type="datetimeFigureOut">
              <a:rPr lang="cs-CZ"/>
              <a:pPr>
                <a:defRPr/>
              </a:pPr>
              <a:t>13.6.2013</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020E8FB-565F-41C7-BA17-9C6C61272206}" type="slidenum">
              <a:rPr lang="cs-CZ"/>
              <a:pPr>
                <a:defRPr/>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lvl1pPr>
              <a:defRPr/>
            </a:lvl1pPr>
          </a:lstStyle>
          <a:p>
            <a:endParaRPr lang="cs-CZ"/>
          </a:p>
        </p:txBody>
      </p:sp>
      <p:sp>
        <p:nvSpPr>
          <p:cNvPr id="5" name="Zástupný symbol pro zápatí 4"/>
          <p:cNvSpPr>
            <a:spLocks noGrp="1"/>
          </p:cNvSpPr>
          <p:nvPr>
            <p:ph type="ftr" sz="quarter" idx="11"/>
          </p:nvPr>
        </p:nvSpPr>
        <p:spPr/>
        <p:txBody>
          <a:bodyPr/>
          <a:lstStyle>
            <a:lvl1pPr>
              <a:defRPr/>
            </a:lvl1pPr>
          </a:lstStyle>
          <a:p>
            <a:endParaRPr lang="cs-CZ"/>
          </a:p>
        </p:txBody>
      </p:sp>
      <p:sp>
        <p:nvSpPr>
          <p:cNvPr id="6" name="Zástupný symbol pro číslo snímku 5"/>
          <p:cNvSpPr>
            <a:spLocks noGrp="1"/>
          </p:cNvSpPr>
          <p:nvPr>
            <p:ph type="sldNum" sz="quarter" idx="12"/>
          </p:nvPr>
        </p:nvSpPr>
        <p:spPr/>
        <p:txBody>
          <a:bodyPr/>
          <a:lstStyle>
            <a:lvl1pPr>
              <a:defRPr/>
            </a:lvl1pPr>
          </a:lstStyle>
          <a:p>
            <a:fld id="{8F6F93F8-BB27-40DA-A947-F3EC77F68881}" type="slidenum">
              <a:rPr lang="cs-CZ"/>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lvl1pPr>
              <a:defRPr/>
            </a:lvl1pPr>
          </a:lstStyle>
          <a:p>
            <a:endParaRPr lang="cs-CZ"/>
          </a:p>
        </p:txBody>
      </p:sp>
      <p:sp>
        <p:nvSpPr>
          <p:cNvPr id="6" name="Zástupný symbol pro zápatí 5"/>
          <p:cNvSpPr>
            <a:spLocks noGrp="1"/>
          </p:cNvSpPr>
          <p:nvPr>
            <p:ph type="ftr" sz="quarter" idx="11"/>
          </p:nvPr>
        </p:nvSpPr>
        <p:spPr/>
        <p:txBody>
          <a:bodyPr/>
          <a:lstStyle>
            <a:lvl1pPr>
              <a:defRPr/>
            </a:lvl1pPr>
          </a:lstStyle>
          <a:p>
            <a:endParaRPr lang="cs-CZ"/>
          </a:p>
        </p:txBody>
      </p:sp>
      <p:sp>
        <p:nvSpPr>
          <p:cNvPr id="7" name="Zástupný symbol pro číslo snímku 6"/>
          <p:cNvSpPr>
            <a:spLocks noGrp="1"/>
          </p:cNvSpPr>
          <p:nvPr>
            <p:ph type="sldNum" sz="quarter" idx="12"/>
          </p:nvPr>
        </p:nvSpPr>
        <p:spPr/>
        <p:txBody>
          <a:bodyPr/>
          <a:lstStyle>
            <a:lvl1pPr>
              <a:defRPr/>
            </a:lvl1pPr>
          </a:lstStyle>
          <a:p>
            <a:fld id="{D9C75CF2-07D8-4F3B-AD5B-4D8B4DE136E2}" type="slidenum">
              <a:rPr lang="cs-CZ"/>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lvl1pPr>
              <a:defRPr/>
            </a:lvl1pPr>
          </a:lstStyle>
          <a:p>
            <a:endParaRPr lang="cs-CZ"/>
          </a:p>
        </p:txBody>
      </p:sp>
      <p:sp>
        <p:nvSpPr>
          <p:cNvPr id="8" name="Zástupný symbol pro zápatí 7"/>
          <p:cNvSpPr>
            <a:spLocks noGrp="1"/>
          </p:cNvSpPr>
          <p:nvPr>
            <p:ph type="ftr" sz="quarter" idx="11"/>
          </p:nvPr>
        </p:nvSpPr>
        <p:spPr/>
        <p:txBody>
          <a:bodyPr/>
          <a:lstStyle>
            <a:lvl1pPr>
              <a:defRPr/>
            </a:lvl1pPr>
          </a:lstStyle>
          <a:p>
            <a:endParaRPr lang="cs-CZ"/>
          </a:p>
        </p:txBody>
      </p:sp>
      <p:sp>
        <p:nvSpPr>
          <p:cNvPr id="9" name="Zástupný symbol pro číslo snímku 8"/>
          <p:cNvSpPr>
            <a:spLocks noGrp="1"/>
          </p:cNvSpPr>
          <p:nvPr>
            <p:ph type="sldNum" sz="quarter" idx="12"/>
          </p:nvPr>
        </p:nvSpPr>
        <p:spPr/>
        <p:txBody>
          <a:bodyPr/>
          <a:lstStyle>
            <a:lvl1pPr>
              <a:defRPr/>
            </a:lvl1pPr>
          </a:lstStyle>
          <a:p>
            <a:fld id="{2A186E4E-5879-466E-AD2F-728F02CF6990}" type="slidenum">
              <a:rPr lang="cs-CZ"/>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lvl1pPr>
              <a:defRPr/>
            </a:lvl1pPr>
          </a:lstStyle>
          <a:p>
            <a:endParaRPr lang="cs-CZ"/>
          </a:p>
        </p:txBody>
      </p:sp>
      <p:sp>
        <p:nvSpPr>
          <p:cNvPr id="4" name="Zástupný symbol pro zápatí 3"/>
          <p:cNvSpPr>
            <a:spLocks noGrp="1"/>
          </p:cNvSpPr>
          <p:nvPr>
            <p:ph type="ftr" sz="quarter" idx="11"/>
          </p:nvPr>
        </p:nvSpPr>
        <p:spPr/>
        <p:txBody>
          <a:bodyPr/>
          <a:lstStyle>
            <a:lvl1pPr>
              <a:defRPr/>
            </a:lvl1pPr>
          </a:lstStyle>
          <a:p>
            <a:endParaRPr lang="cs-CZ"/>
          </a:p>
        </p:txBody>
      </p:sp>
      <p:sp>
        <p:nvSpPr>
          <p:cNvPr id="5" name="Zástupný symbol pro číslo snímku 4"/>
          <p:cNvSpPr>
            <a:spLocks noGrp="1"/>
          </p:cNvSpPr>
          <p:nvPr>
            <p:ph type="sldNum" sz="quarter" idx="12"/>
          </p:nvPr>
        </p:nvSpPr>
        <p:spPr/>
        <p:txBody>
          <a:bodyPr/>
          <a:lstStyle>
            <a:lvl1pPr>
              <a:defRPr/>
            </a:lvl1pPr>
          </a:lstStyle>
          <a:p>
            <a:fld id="{62BDB423-5AD6-4F0C-B628-88920DA908ED}" type="slidenum">
              <a:rPr lang="cs-CZ"/>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lvl1pPr>
              <a:defRPr/>
            </a:lvl1pPr>
          </a:lstStyle>
          <a:p>
            <a:endParaRPr lang="cs-CZ"/>
          </a:p>
        </p:txBody>
      </p:sp>
      <p:sp>
        <p:nvSpPr>
          <p:cNvPr id="3" name="Zástupný symbol pro zápatí 2"/>
          <p:cNvSpPr>
            <a:spLocks noGrp="1"/>
          </p:cNvSpPr>
          <p:nvPr>
            <p:ph type="ftr" sz="quarter" idx="11"/>
          </p:nvPr>
        </p:nvSpPr>
        <p:spPr/>
        <p:txBody>
          <a:bodyPr/>
          <a:lstStyle>
            <a:lvl1pPr>
              <a:defRPr/>
            </a:lvl1pPr>
          </a:lstStyle>
          <a:p>
            <a:endParaRPr lang="cs-CZ"/>
          </a:p>
        </p:txBody>
      </p:sp>
      <p:sp>
        <p:nvSpPr>
          <p:cNvPr id="4" name="Zástupný symbol pro číslo snímku 3"/>
          <p:cNvSpPr>
            <a:spLocks noGrp="1"/>
          </p:cNvSpPr>
          <p:nvPr>
            <p:ph type="sldNum" sz="quarter" idx="12"/>
          </p:nvPr>
        </p:nvSpPr>
        <p:spPr/>
        <p:txBody>
          <a:bodyPr/>
          <a:lstStyle>
            <a:lvl1pPr>
              <a:defRPr/>
            </a:lvl1pPr>
          </a:lstStyle>
          <a:p>
            <a:fld id="{78F4BD44-F2B6-43EC-9061-FA2054F15D0D}" type="slidenum">
              <a:rPr lang="cs-CZ"/>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lvl1pPr>
              <a:defRPr/>
            </a:lvl1pPr>
          </a:lstStyle>
          <a:p>
            <a:endParaRPr lang="cs-CZ"/>
          </a:p>
        </p:txBody>
      </p:sp>
      <p:sp>
        <p:nvSpPr>
          <p:cNvPr id="6" name="Zástupný symbol pro zápatí 5"/>
          <p:cNvSpPr>
            <a:spLocks noGrp="1"/>
          </p:cNvSpPr>
          <p:nvPr>
            <p:ph type="ftr" sz="quarter" idx="11"/>
          </p:nvPr>
        </p:nvSpPr>
        <p:spPr/>
        <p:txBody>
          <a:bodyPr/>
          <a:lstStyle>
            <a:lvl1pPr>
              <a:defRPr/>
            </a:lvl1pPr>
          </a:lstStyle>
          <a:p>
            <a:endParaRPr lang="cs-CZ"/>
          </a:p>
        </p:txBody>
      </p:sp>
      <p:sp>
        <p:nvSpPr>
          <p:cNvPr id="7" name="Zástupný symbol pro číslo snímku 6"/>
          <p:cNvSpPr>
            <a:spLocks noGrp="1"/>
          </p:cNvSpPr>
          <p:nvPr>
            <p:ph type="sldNum" sz="quarter" idx="12"/>
          </p:nvPr>
        </p:nvSpPr>
        <p:spPr/>
        <p:txBody>
          <a:bodyPr/>
          <a:lstStyle>
            <a:lvl1pPr>
              <a:defRPr/>
            </a:lvl1pPr>
          </a:lstStyle>
          <a:p>
            <a:fld id="{ED248F5C-36AB-4685-8F2A-E77A7FB7A458}" type="slidenum">
              <a:rPr lang="cs-CZ"/>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lvl1pPr>
              <a:defRPr/>
            </a:lvl1pPr>
          </a:lstStyle>
          <a:p>
            <a:endParaRPr lang="cs-CZ"/>
          </a:p>
        </p:txBody>
      </p:sp>
      <p:sp>
        <p:nvSpPr>
          <p:cNvPr id="6" name="Zástupný symbol pro zápatí 5"/>
          <p:cNvSpPr>
            <a:spLocks noGrp="1"/>
          </p:cNvSpPr>
          <p:nvPr>
            <p:ph type="ftr" sz="quarter" idx="11"/>
          </p:nvPr>
        </p:nvSpPr>
        <p:spPr/>
        <p:txBody>
          <a:bodyPr/>
          <a:lstStyle>
            <a:lvl1pPr>
              <a:defRPr/>
            </a:lvl1pPr>
          </a:lstStyle>
          <a:p>
            <a:endParaRPr lang="cs-CZ"/>
          </a:p>
        </p:txBody>
      </p:sp>
      <p:sp>
        <p:nvSpPr>
          <p:cNvPr id="7" name="Zástupný symbol pro číslo snímku 6"/>
          <p:cNvSpPr>
            <a:spLocks noGrp="1"/>
          </p:cNvSpPr>
          <p:nvPr>
            <p:ph type="sldNum" sz="quarter" idx="12"/>
          </p:nvPr>
        </p:nvSpPr>
        <p:spPr/>
        <p:txBody>
          <a:bodyPr/>
          <a:lstStyle>
            <a:lvl1pPr>
              <a:defRPr/>
            </a:lvl1pPr>
          </a:lstStyle>
          <a:p>
            <a:fld id="{171733E0-7B5B-4877-893A-4A575AC87982}" type="slidenum">
              <a:rPr lang="cs-CZ"/>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9698" name="Group 2"/>
          <p:cNvGrpSpPr>
            <a:grpSpLocks/>
          </p:cNvGrpSpPr>
          <p:nvPr/>
        </p:nvGrpSpPr>
        <p:grpSpPr bwMode="auto">
          <a:xfrm>
            <a:off x="0" y="0"/>
            <a:ext cx="8686800" cy="4876800"/>
            <a:chOff x="0" y="0"/>
            <a:chExt cx="5472" cy="3072"/>
          </a:xfrm>
        </p:grpSpPr>
        <p:sp>
          <p:nvSpPr>
            <p:cNvPr id="29699" name="Rectangle 3"/>
            <p:cNvSpPr>
              <a:spLocks noChangeArrowheads="1"/>
            </p:cNvSpPr>
            <p:nvPr/>
          </p:nvSpPr>
          <p:spPr bwMode="auto">
            <a:xfrm>
              <a:off x="0" y="0"/>
              <a:ext cx="384" cy="3072"/>
            </a:xfrm>
            <a:prstGeom prst="rect">
              <a:avLst/>
            </a:prstGeom>
            <a:solidFill>
              <a:srgbClr val="97B7CF"/>
            </a:solidFill>
            <a:ln w="9525">
              <a:solidFill>
                <a:srgbClr val="7B72F4"/>
              </a:solidFill>
              <a:miter lim="800000"/>
              <a:headEnd/>
              <a:tailEnd/>
            </a:ln>
            <a:effectLst/>
          </p:spPr>
          <p:txBody>
            <a:bodyPr wrap="none" anchor="ctr"/>
            <a:lstStyle/>
            <a:p>
              <a:pPr algn="ctr"/>
              <a:endParaRPr lang="cs-CZ" sz="2400">
                <a:latin typeface="Times New Roman" pitchFamily="18" charset="0"/>
              </a:endParaRPr>
            </a:p>
          </p:txBody>
        </p:sp>
        <p:grpSp>
          <p:nvGrpSpPr>
            <p:cNvPr id="29700" name="Group 4"/>
            <p:cNvGrpSpPr>
              <a:grpSpLocks/>
            </p:cNvGrpSpPr>
            <p:nvPr/>
          </p:nvGrpSpPr>
          <p:grpSpPr bwMode="auto">
            <a:xfrm>
              <a:off x="240" y="893"/>
              <a:ext cx="5232" cy="115"/>
              <a:chOff x="240" y="893"/>
              <a:chExt cx="5232" cy="115"/>
            </a:xfrm>
          </p:grpSpPr>
          <p:sp>
            <p:nvSpPr>
              <p:cNvPr id="29701" name="Rectangle 5"/>
              <p:cNvSpPr>
                <a:spLocks noChangeArrowheads="1"/>
              </p:cNvSpPr>
              <p:nvPr/>
            </p:nvSpPr>
            <p:spPr bwMode="auto">
              <a:xfrm>
                <a:off x="4320" y="893"/>
                <a:ext cx="1152" cy="115"/>
              </a:xfrm>
              <a:prstGeom prst="rect">
                <a:avLst/>
              </a:prstGeom>
              <a:solidFill>
                <a:srgbClr val="97B7CF"/>
              </a:solidFill>
              <a:ln w="9525">
                <a:solidFill>
                  <a:srgbClr val="7B72F4"/>
                </a:solidFill>
                <a:miter lim="800000"/>
                <a:headEnd/>
                <a:tailEnd/>
              </a:ln>
              <a:effectLst/>
            </p:spPr>
            <p:txBody>
              <a:bodyPr wrap="none" anchor="ctr"/>
              <a:lstStyle/>
              <a:p>
                <a:pPr algn="ctr"/>
                <a:endParaRPr lang="cs-CZ" sz="2400">
                  <a:latin typeface="Times New Roman" pitchFamily="18" charset="0"/>
                </a:endParaRPr>
              </a:p>
            </p:txBody>
          </p:sp>
          <p:sp>
            <p:nvSpPr>
              <p:cNvPr id="29702" name="Line 6"/>
              <p:cNvSpPr>
                <a:spLocks noChangeShapeType="1"/>
              </p:cNvSpPr>
              <p:nvPr/>
            </p:nvSpPr>
            <p:spPr bwMode="auto">
              <a:xfrm>
                <a:off x="240" y="941"/>
                <a:ext cx="5232" cy="0"/>
              </a:xfrm>
              <a:prstGeom prst="line">
                <a:avLst/>
              </a:prstGeom>
              <a:noFill/>
              <a:ln w="19050">
                <a:solidFill>
                  <a:srgbClr val="7B72F4"/>
                </a:solidFill>
                <a:round/>
                <a:headEnd/>
                <a:tailEnd/>
              </a:ln>
              <a:effectLst/>
            </p:spPr>
            <p:txBody>
              <a:bodyPr/>
              <a:lstStyle/>
              <a:p>
                <a:endParaRPr lang="cs-CZ"/>
              </a:p>
            </p:txBody>
          </p:sp>
        </p:grpSp>
      </p:grpSp>
      <p:sp>
        <p:nvSpPr>
          <p:cNvPr id="29703"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cs-CZ" smtClean="0"/>
              <a:t>Klepnutím lze upravit styl předlohy nadpisů.</a:t>
            </a:r>
          </a:p>
        </p:txBody>
      </p:sp>
      <p:sp>
        <p:nvSpPr>
          <p:cNvPr id="29704"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29705"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cs-CZ"/>
          </a:p>
        </p:txBody>
      </p:sp>
      <p:sp>
        <p:nvSpPr>
          <p:cNvPr id="29706"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cs-CZ"/>
          </a:p>
        </p:txBody>
      </p:sp>
      <p:sp>
        <p:nvSpPr>
          <p:cNvPr id="29707"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2A0A77E7-6A93-4C40-9B29-A9674C1D0EBB}" type="slidenum">
              <a:rPr lang="cs-CZ"/>
              <a:pPr/>
              <a:t>‹#›</a:t>
            </a:fld>
            <a:endParaRPr lang="cs-CZ"/>
          </a:p>
        </p:txBody>
      </p:sp>
      <p:sp>
        <p:nvSpPr>
          <p:cNvPr id="29708" name="Line 12"/>
          <p:cNvSpPr>
            <a:spLocks noChangeShapeType="1"/>
          </p:cNvSpPr>
          <p:nvPr/>
        </p:nvSpPr>
        <p:spPr bwMode="auto">
          <a:xfrm>
            <a:off x="0" y="4876800"/>
            <a:ext cx="609600" cy="0"/>
          </a:xfrm>
          <a:prstGeom prst="line">
            <a:avLst/>
          </a:prstGeom>
          <a:noFill/>
          <a:ln w="44450">
            <a:solidFill>
              <a:srgbClr val="7B72F4"/>
            </a:solidFill>
            <a:round/>
            <a:headEnd/>
            <a:tailEnd/>
          </a:ln>
          <a:effectLst/>
        </p:spPr>
        <p:txBody>
          <a:bodyPr/>
          <a:lstStyle/>
          <a:p>
            <a:endParaRPr lang="cs-CZ"/>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iming>
    <p:tnLst>
      <p:par>
        <p:cTn id="1" dur="indefinite" restart="never" nodeType="tmRoot"/>
      </p:par>
    </p:tnLst>
  </p:timing>
  <p:txStyles>
    <p:titleStyle>
      <a:lvl1pPr algn="l" rtl="0" fontAlgn="base">
        <a:spcBef>
          <a:spcPct val="0"/>
        </a:spcBef>
        <a:spcAft>
          <a:spcPct val="0"/>
        </a:spcAft>
        <a:tabLst>
          <a:tab pos="7534275" algn="r"/>
        </a:tabLst>
        <a:defRPr sz="3600">
          <a:solidFill>
            <a:schemeClr val="tx2"/>
          </a:solidFill>
          <a:latin typeface="+mj-lt"/>
          <a:ea typeface="+mj-ea"/>
          <a:cs typeface="+mj-cs"/>
        </a:defRPr>
      </a:lvl1pPr>
      <a:lvl2pPr algn="l" rtl="0" fontAlgn="base">
        <a:spcBef>
          <a:spcPct val="0"/>
        </a:spcBef>
        <a:spcAft>
          <a:spcPct val="0"/>
        </a:spcAft>
        <a:tabLst>
          <a:tab pos="7534275" algn="r"/>
        </a:tabLst>
        <a:defRPr sz="3600">
          <a:solidFill>
            <a:schemeClr val="tx2"/>
          </a:solidFill>
          <a:latin typeface="Times New Roman" pitchFamily="18" charset="0"/>
        </a:defRPr>
      </a:lvl2pPr>
      <a:lvl3pPr algn="l" rtl="0" fontAlgn="base">
        <a:spcBef>
          <a:spcPct val="0"/>
        </a:spcBef>
        <a:spcAft>
          <a:spcPct val="0"/>
        </a:spcAft>
        <a:tabLst>
          <a:tab pos="7534275" algn="r"/>
        </a:tabLst>
        <a:defRPr sz="3600">
          <a:solidFill>
            <a:schemeClr val="tx2"/>
          </a:solidFill>
          <a:latin typeface="Times New Roman" pitchFamily="18" charset="0"/>
        </a:defRPr>
      </a:lvl3pPr>
      <a:lvl4pPr algn="l" rtl="0" fontAlgn="base">
        <a:spcBef>
          <a:spcPct val="0"/>
        </a:spcBef>
        <a:spcAft>
          <a:spcPct val="0"/>
        </a:spcAft>
        <a:tabLst>
          <a:tab pos="7534275" algn="r"/>
        </a:tabLst>
        <a:defRPr sz="3600">
          <a:solidFill>
            <a:schemeClr val="tx2"/>
          </a:solidFill>
          <a:latin typeface="Times New Roman" pitchFamily="18" charset="0"/>
        </a:defRPr>
      </a:lvl4pPr>
      <a:lvl5pPr algn="l" rtl="0" fontAlgn="base">
        <a:spcBef>
          <a:spcPct val="0"/>
        </a:spcBef>
        <a:spcAft>
          <a:spcPct val="0"/>
        </a:spcAft>
        <a:tabLst>
          <a:tab pos="7534275" algn="r"/>
        </a:tabLst>
        <a:defRPr sz="3600">
          <a:solidFill>
            <a:schemeClr val="tx2"/>
          </a:solidFill>
          <a:latin typeface="Times New Roman" pitchFamily="18" charset="0"/>
        </a:defRPr>
      </a:lvl5pPr>
      <a:lvl6pPr marL="457200" algn="l" rtl="0" fontAlgn="base">
        <a:spcBef>
          <a:spcPct val="0"/>
        </a:spcBef>
        <a:spcAft>
          <a:spcPct val="0"/>
        </a:spcAft>
        <a:tabLst>
          <a:tab pos="7534275" algn="r"/>
        </a:tabLst>
        <a:defRPr sz="3600">
          <a:solidFill>
            <a:schemeClr val="tx2"/>
          </a:solidFill>
          <a:latin typeface="Times New Roman" pitchFamily="18" charset="0"/>
        </a:defRPr>
      </a:lvl6pPr>
      <a:lvl7pPr marL="914400" algn="l" rtl="0" fontAlgn="base">
        <a:spcBef>
          <a:spcPct val="0"/>
        </a:spcBef>
        <a:spcAft>
          <a:spcPct val="0"/>
        </a:spcAft>
        <a:tabLst>
          <a:tab pos="7534275" algn="r"/>
        </a:tabLst>
        <a:defRPr sz="3600">
          <a:solidFill>
            <a:schemeClr val="tx2"/>
          </a:solidFill>
          <a:latin typeface="Times New Roman" pitchFamily="18" charset="0"/>
        </a:defRPr>
      </a:lvl7pPr>
      <a:lvl8pPr marL="1371600" algn="l" rtl="0" fontAlgn="base">
        <a:spcBef>
          <a:spcPct val="0"/>
        </a:spcBef>
        <a:spcAft>
          <a:spcPct val="0"/>
        </a:spcAft>
        <a:tabLst>
          <a:tab pos="7534275" algn="r"/>
        </a:tabLst>
        <a:defRPr sz="3600">
          <a:solidFill>
            <a:schemeClr val="tx2"/>
          </a:solidFill>
          <a:latin typeface="Times New Roman" pitchFamily="18" charset="0"/>
        </a:defRPr>
      </a:lvl8pPr>
      <a:lvl9pPr marL="1828800" algn="l" rtl="0" fontAlgn="base">
        <a:spcBef>
          <a:spcPct val="0"/>
        </a:spcBef>
        <a:spcAft>
          <a:spcPct val="0"/>
        </a:spcAft>
        <a:tabLst>
          <a:tab pos="7534275" algn="r"/>
        </a:tabLst>
        <a:defRPr sz="3600">
          <a:solidFill>
            <a:schemeClr val="tx2"/>
          </a:solidFill>
          <a:latin typeface="Times New Roman" pitchFamily="18" charset="0"/>
        </a:defRPr>
      </a:lvl9pPr>
    </p:titleStyle>
    <p:bodyStyle>
      <a:lvl1pPr marL="342900" indent="-342900" algn="l" rtl="0" fontAlgn="base">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cs-CZ" smtClean="0"/>
              <a:t>Kliknutím lze upravit styl.</a:t>
            </a:r>
          </a:p>
        </p:txBody>
      </p:sp>
      <p:sp>
        <p:nvSpPr>
          <p:cNvPr id="1027" name="Zástupný symbol pro text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0E2C5D6C-AA39-4CE4-BCAC-0328A91DE58C}" type="datetimeFigureOut">
              <a:rPr lang="cs-CZ"/>
              <a:pPr>
                <a:defRPr/>
              </a:pPr>
              <a:t>13.6.2013</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0B21F59-72E1-4961-947D-0365CB10147C}"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2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2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ellstyled.com/tools/colorscheme2/index.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hyperlink" Target="http://wellstyled.com/tools/colorscheme2/index.html"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hyperlink" Target="http://www.jakpsatweb.cz/html/hlavicka.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hyperlink" Target="http://www.jakpsatweb.cz/css/css-tridy-class.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28.xml"/><Relationship Id="rId7" Type="http://schemas.openxmlformats.org/officeDocument/2006/relationships/slide" Target="slide25.xml"/><Relationship Id="rId2" Type="http://schemas.openxmlformats.org/officeDocument/2006/relationships/slide" Target="slide29.xml"/><Relationship Id="rId1" Type="http://schemas.openxmlformats.org/officeDocument/2006/relationships/slideLayout" Target="../slideLayouts/slideLayout2.xml"/><Relationship Id="rId6" Type="http://schemas.openxmlformats.org/officeDocument/2006/relationships/slide" Target="slide27.xml"/><Relationship Id="rId5" Type="http://schemas.openxmlformats.org/officeDocument/2006/relationships/slide" Target="slide24.xml"/><Relationship Id="rId4" Type="http://schemas.openxmlformats.org/officeDocument/2006/relationships/slide" Target="slide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Nadpis 3"/>
          <p:cNvSpPr>
            <a:spLocks noGrp="1"/>
          </p:cNvSpPr>
          <p:nvPr>
            <p:ph type="ctrTitle"/>
          </p:nvPr>
        </p:nvSpPr>
        <p:spPr>
          <a:xfrm>
            <a:off x="708640" y="2132856"/>
            <a:ext cx="7772400" cy="1470025"/>
          </a:xfrm>
        </p:spPr>
        <p:txBody>
          <a:bodyPr/>
          <a:lstStyle/>
          <a:p>
            <a:r>
              <a:rPr lang="cs-CZ" dirty="0" smtClean="0"/>
              <a:t>Kaskádové styly</a:t>
            </a:r>
          </a:p>
        </p:txBody>
      </p:sp>
      <p:sp>
        <p:nvSpPr>
          <p:cNvPr id="3075" name="Podnadpis 4"/>
          <p:cNvSpPr>
            <a:spLocks noGrp="1"/>
          </p:cNvSpPr>
          <p:nvPr>
            <p:ph type="subTitle" idx="1"/>
          </p:nvPr>
        </p:nvSpPr>
        <p:spPr>
          <a:xfrm>
            <a:off x="827584" y="6021288"/>
            <a:ext cx="7858180" cy="648072"/>
          </a:xfrm>
        </p:spPr>
        <p:txBody>
          <a:bodyPr/>
          <a:lstStyle/>
          <a:p>
            <a:pPr>
              <a:lnSpc>
                <a:spcPct val="115000"/>
              </a:lnSpc>
              <a:spcAft>
                <a:spcPts val="0"/>
              </a:spcAft>
            </a:pPr>
            <a:r>
              <a:rPr lang="cs-CZ" sz="2000" dirty="0" smtClean="0">
                <a:solidFill>
                  <a:schemeClr val="dk1"/>
                </a:solidFill>
              </a:rPr>
              <a:t>Gymnázium a Jazyková škola s právem státní jazykové zkoušky Svitavy</a:t>
            </a:r>
            <a:endParaRPr lang="cs-CZ" sz="2000" dirty="0">
              <a:ea typeface="Calibri"/>
              <a:cs typeface="Times New Roman"/>
            </a:endParaRPr>
          </a:p>
        </p:txBody>
      </p:sp>
      <p:pic>
        <p:nvPicPr>
          <p:cNvPr id="4" name="Obrázek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714480" y="3429000"/>
            <a:ext cx="5760720" cy="1258824"/>
          </a:xfrm>
          <a:prstGeom prst="rect">
            <a:avLst/>
          </a:prstGeom>
        </p:spPr>
      </p:pic>
      <p:sp>
        <p:nvSpPr>
          <p:cNvPr id="5" name="TextovéPole 4"/>
          <p:cNvSpPr txBox="1"/>
          <p:nvPr/>
        </p:nvSpPr>
        <p:spPr>
          <a:xfrm>
            <a:off x="4172545" y="5229200"/>
            <a:ext cx="1594860" cy="369332"/>
          </a:xfrm>
          <a:prstGeom prst="rect">
            <a:avLst/>
          </a:prstGeom>
          <a:noFill/>
        </p:spPr>
        <p:txBody>
          <a:bodyPr wrap="none" rtlCol="0">
            <a:spAutoFit/>
          </a:bodyPr>
          <a:lstStyle/>
          <a:p>
            <a:pPr algn="ctr"/>
            <a:r>
              <a:rPr lang="cs-CZ" dirty="0" err="1" smtClean="0"/>
              <a:t>Ditta</a:t>
            </a:r>
            <a:r>
              <a:rPr lang="cs-CZ" dirty="0" smtClean="0"/>
              <a:t> Kukaňová</a:t>
            </a:r>
            <a:endParaRPr lang="cs-CZ"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4"/>
          <p:cNvSpPr>
            <a:spLocks noGrp="1" noChangeArrowheads="1"/>
          </p:cNvSpPr>
          <p:nvPr>
            <p:ph type="title"/>
          </p:nvPr>
        </p:nvSpPr>
        <p:spPr/>
        <p:txBody>
          <a:bodyPr/>
          <a:lstStyle/>
          <a:p>
            <a:r>
              <a:rPr lang="cs-CZ"/>
              <a:t>Oblasti blokových prvků</a:t>
            </a:r>
          </a:p>
        </p:txBody>
      </p:sp>
      <p:sp>
        <p:nvSpPr>
          <p:cNvPr id="44037" name="Line 5"/>
          <p:cNvSpPr>
            <a:spLocks noChangeShapeType="1"/>
          </p:cNvSpPr>
          <p:nvPr/>
        </p:nvSpPr>
        <p:spPr bwMode="auto">
          <a:xfrm>
            <a:off x="2411413" y="2060575"/>
            <a:ext cx="0" cy="3311525"/>
          </a:xfrm>
          <a:prstGeom prst="line">
            <a:avLst/>
          </a:prstGeom>
          <a:noFill/>
          <a:ln w="9525">
            <a:solidFill>
              <a:schemeClr val="tx1"/>
            </a:solidFill>
            <a:prstDash val="dash"/>
            <a:round/>
            <a:headEnd/>
            <a:tailEnd/>
          </a:ln>
          <a:effectLst/>
        </p:spPr>
        <p:txBody>
          <a:bodyPr/>
          <a:lstStyle/>
          <a:p>
            <a:endParaRPr lang="cs-CZ"/>
          </a:p>
        </p:txBody>
      </p:sp>
      <p:sp>
        <p:nvSpPr>
          <p:cNvPr id="44038" name="Line 6"/>
          <p:cNvSpPr>
            <a:spLocks noChangeShapeType="1"/>
          </p:cNvSpPr>
          <p:nvPr/>
        </p:nvSpPr>
        <p:spPr bwMode="auto">
          <a:xfrm>
            <a:off x="6299200" y="2060575"/>
            <a:ext cx="0" cy="3311525"/>
          </a:xfrm>
          <a:prstGeom prst="line">
            <a:avLst/>
          </a:prstGeom>
          <a:noFill/>
          <a:ln w="9525">
            <a:solidFill>
              <a:schemeClr val="tx1"/>
            </a:solidFill>
            <a:prstDash val="dash"/>
            <a:round/>
            <a:headEnd/>
            <a:tailEnd/>
          </a:ln>
          <a:effectLst/>
        </p:spPr>
        <p:txBody>
          <a:bodyPr/>
          <a:lstStyle/>
          <a:p>
            <a:endParaRPr lang="cs-CZ"/>
          </a:p>
        </p:txBody>
      </p:sp>
      <p:sp>
        <p:nvSpPr>
          <p:cNvPr id="44039" name="Line 7"/>
          <p:cNvSpPr>
            <a:spLocks noChangeShapeType="1"/>
          </p:cNvSpPr>
          <p:nvPr/>
        </p:nvSpPr>
        <p:spPr bwMode="auto">
          <a:xfrm>
            <a:off x="2411413" y="2563813"/>
            <a:ext cx="3887787" cy="0"/>
          </a:xfrm>
          <a:prstGeom prst="line">
            <a:avLst/>
          </a:prstGeom>
          <a:noFill/>
          <a:ln w="9525">
            <a:solidFill>
              <a:schemeClr val="tx1"/>
            </a:solidFill>
            <a:prstDash val="dash"/>
            <a:round/>
            <a:headEnd/>
            <a:tailEnd/>
          </a:ln>
          <a:effectLst/>
        </p:spPr>
        <p:txBody>
          <a:bodyPr/>
          <a:lstStyle/>
          <a:p>
            <a:endParaRPr lang="cs-CZ"/>
          </a:p>
        </p:txBody>
      </p:sp>
      <p:sp>
        <p:nvSpPr>
          <p:cNvPr id="44040" name="Line 8"/>
          <p:cNvSpPr>
            <a:spLocks noChangeShapeType="1"/>
          </p:cNvSpPr>
          <p:nvPr/>
        </p:nvSpPr>
        <p:spPr bwMode="auto">
          <a:xfrm>
            <a:off x="2417763" y="4652963"/>
            <a:ext cx="3887787" cy="0"/>
          </a:xfrm>
          <a:prstGeom prst="line">
            <a:avLst/>
          </a:prstGeom>
          <a:noFill/>
          <a:ln w="9525">
            <a:solidFill>
              <a:schemeClr val="tx1"/>
            </a:solidFill>
            <a:prstDash val="dash"/>
            <a:round/>
            <a:headEnd/>
            <a:tailEnd/>
          </a:ln>
          <a:effectLst/>
        </p:spPr>
        <p:txBody>
          <a:bodyPr/>
          <a:lstStyle/>
          <a:p>
            <a:endParaRPr lang="cs-CZ"/>
          </a:p>
        </p:txBody>
      </p:sp>
      <p:sp>
        <p:nvSpPr>
          <p:cNvPr id="44041" name="Rectangle 9"/>
          <p:cNvSpPr>
            <a:spLocks noChangeArrowheads="1"/>
          </p:cNvSpPr>
          <p:nvPr/>
        </p:nvSpPr>
        <p:spPr bwMode="auto">
          <a:xfrm>
            <a:off x="2698750" y="2924175"/>
            <a:ext cx="3311525" cy="1368425"/>
          </a:xfrm>
          <a:prstGeom prst="rect">
            <a:avLst/>
          </a:prstGeom>
          <a:solidFill>
            <a:schemeClr val="accent1"/>
          </a:solidFill>
          <a:ln w="57150">
            <a:solidFill>
              <a:schemeClr val="tx1"/>
            </a:solidFill>
            <a:miter lim="800000"/>
            <a:headEnd/>
            <a:tailEnd/>
          </a:ln>
          <a:effectLst/>
        </p:spPr>
        <p:txBody>
          <a:bodyPr wrap="none" anchor="ctr"/>
          <a:lstStyle/>
          <a:p>
            <a:pPr algn="ctr"/>
            <a:endParaRPr lang="cs-CZ"/>
          </a:p>
        </p:txBody>
      </p:sp>
      <p:sp>
        <p:nvSpPr>
          <p:cNvPr id="44042" name="Rectangle 10" descr="Široký šikmo nahoru"/>
          <p:cNvSpPr>
            <a:spLocks noChangeArrowheads="1"/>
          </p:cNvSpPr>
          <p:nvPr/>
        </p:nvSpPr>
        <p:spPr bwMode="auto">
          <a:xfrm>
            <a:off x="3059113" y="3213100"/>
            <a:ext cx="2592387" cy="792163"/>
          </a:xfrm>
          <a:prstGeom prst="rect">
            <a:avLst/>
          </a:prstGeom>
          <a:pattFill prst="wdUpDiag">
            <a:fgClr>
              <a:schemeClr val="accent1"/>
            </a:fgClr>
            <a:bgClr>
              <a:schemeClr val="bg1"/>
            </a:bgClr>
          </a:pattFill>
          <a:ln w="9525">
            <a:noFill/>
            <a:miter lim="800000"/>
            <a:headEnd/>
            <a:tailEnd/>
          </a:ln>
          <a:effectLst/>
        </p:spPr>
        <p:txBody>
          <a:bodyPr wrap="none" anchor="ctr"/>
          <a:lstStyle/>
          <a:p>
            <a:pPr algn="ctr"/>
            <a:r>
              <a:rPr lang="cs-CZ"/>
              <a:t>OBSAH</a:t>
            </a:r>
          </a:p>
        </p:txBody>
      </p:sp>
      <p:sp>
        <p:nvSpPr>
          <p:cNvPr id="44043" name="Line 11"/>
          <p:cNvSpPr>
            <a:spLocks noChangeShapeType="1"/>
          </p:cNvSpPr>
          <p:nvPr/>
        </p:nvSpPr>
        <p:spPr bwMode="auto">
          <a:xfrm>
            <a:off x="5651500" y="3213100"/>
            <a:ext cx="863600" cy="0"/>
          </a:xfrm>
          <a:prstGeom prst="line">
            <a:avLst/>
          </a:prstGeom>
          <a:noFill/>
          <a:ln w="9525">
            <a:solidFill>
              <a:schemeClr val="tx1"/>
            </a:solidFill>
            <a:round/>
            <a:headEnd/>
            <a:tailEnd/>
          </a:ln>
          <a:effectLst/>
        </p:spPr>
        <p:txBody>
          <a:bodyPr/>
          <a:lstStyle/>
          <a:p>
            <a:endParaRPr lang="cs-CZ"/>
          </a:p>
        </p:txBody>
      </p:sp>
      <p:sp>
        <p:nvSpPr>
          <p:cNvPr id="44044" name="Line 12"/>
          <p:cNvSpPr>
            <a:spLocks noChangeShapeType="1"/>
          </p:cNvSpPr>
          <p:nvPr/>
        </p:nvSpPr>
        <p:spPr bwMode="auto">
          <a:xfrm>
            <a:off x="5651500" y="4005263"/>
            <a:ext cx="863600" cy="0"/>
          </a:xfrm>
          <a:prstGeom prst="line">
            <a:avLst/>
          </a:prstGeom>
          <a:noFill/>
          <a:ln w="9525">
            <a:solidFill>
              <a:schemeClr val="tx1"/>
            </a:solidFill>
            <a:round/>
            <a:headEnd/>
            <a:tailEnd/>
          </a:ln>
          <a:effectLst/>
        </p:spPr>
        <p:txBody>
          <a:bodyPr/>
          <a:lstStyle/>
          <a:p>
            <a:endParaRPr lang="cs-CZ"/>
          </a:p>
        </p:txBody>
      </p:sp>
      <p:sp>
        <p:nvSpPr>
          <p:cNvPr id="44045" name="Line 13"/>
          <p:cNvSpPr>
            <a:spLocks noChangeShapeType="1"/>
          </p:cNvSpPr>
          <p:nvPr/>
        </p:nvSpPr>
        <p:spPr bwMode="auto">
          <a:xfrm>
            <a:off x="6443663" y="3213100"/>
            <a:ext cx="0" cy="792163"/>
          </a:xfrm>
          <a:prstGeom prst="line">
            <a:avLst/>
          </a:prstGeom>
          <a:noFill/>
          <a:ln w="9525">
            <a:solidFill>
              <a:schemeClr val="tx1"/>
            </a:solidFill>
            <a:round/>
            <a:headEnd type="triangle" w="med" len="med"/>
            <a:tailEnd type="triangle" w="med" len="med"/>
          </a:ln>
          <a:effectLst/>
        </p:spPr>
        <p:txBody>
          <a:bodyPr/>
          <a:lstStyle/>
          <a:p>
            <a:endParaRPr lang="cs-CZ"/>
          </a:p>
        </p:txBody>
      </p:sp>
      <p:sp>
        <p:nvSpPr>
          <p:cNvPr id="44046" name="Text Box 14"/>
          <p:cNvSpPr txBox="1">
            <a:spLocks noChangeArrowheads="1"/>
          </p:cNvSpPr>
          <p:nvPr/>
        </p:nvSpPr>
        <p:spPr bwMode="auto">
          <a:xfrm rot="-5400000">
            <a:off x="6310313" y="3346450"/>
            <a:ext cx="784225" cy="517525"/>
          </a:xfrm>
          <a:prstGeom prst="rect">
            <a:avLst/>
          </a:prstGeom>
          <a:noFill/>
          <a:ln w="9525">
            <a:noFill/>
            <a:miter lim="800000"/>
            <a:headEnd/>
            <a:tailEnd/>
          </a:ln>
          <a:effectLst/>
        </p:spPr>
        <p:txBody>
          <a:bodyPr wrap="none">
            <a:spAutoFit/>
          </a:bodyPr>
          <a:lstStyle/>
          <a:p>
            <a:pPr algn="ctr"/>
            <a:r>
              <a:rPr lang="cs-CZ" sz="1400"/>
              <a:t>výška</a:t>
            </a:r>
          </a:p>
          <a:p>
            <a:pPr algn="ctr"/>
            <a:r>
              <a:rPr lang="cs-CZ" sz="1400"/>
              <a:t>(height)</a:t>
            </a:r>
          </a:p>
        </p:txBody>
      </p:sp>
      <p:sp>
        <p:nvSpPr>
          <p:cNvPr id="44047" name="Line 15"/>
          <p:cNvSpPr>
            <a:spLocks noChangeShapeType="1"/>
          </p:cNvSpPr>
          <p:nvPr/>
        </p:nvSpPr>
        <p:spPr bwMode="auto">
          <a:xfrm>
            <a:off x="3059113" y="4005263"/>
            <a:ext cx="0" cy="1008062"/>
          </a:xfrm>
          <a:prstGeom prst="line">
            <a:avLst/>
          </a:prstGeom>
          <a:noFill/>
          <a:ln w="9525">
            <a:solidFill>
              <a:schemeClr val="tx1"/>
            </a:solidFill>
            <a:round/>
            <a:headEnd/>
            <a:tailEnd/>
          </a:ln>
          <a:effectLst/>
        </p:spPr>
        <p:txBody>
          <a:bodyPr/>
          <a:lstStyle/>
          <a:p>
            <a:endParaRPr lang="cs-CZ"/>
          </a:p>
        </p:txBody>
      </p:sp>
      <p:sp>
        <p:nvSpPr>
          <p:cNvPr id="44048" name="Line 16"/>
          <p:cNvSpPr>
            <a:spLocks noChangeShapeType="1"/>
          </p:cNvSpPr>
          <p:nvPr/>
        </p:nvSpPr>
        <p:spPr bwMode="auto">
          <a:xfrm>
            <a:off x="5651500" y="4005263"/>
            <a:ext cx="0" cy="1008062"/>
          </a:xfrm>
          <a:prstGeom prst="line">
            <a:avLst/>
          </a:prstGeom>
          <a:noFill/>
          <a:ln w="9525">
            <a:solidFill>
              <a:schemeClr val="tx1"/>
            </a:solidFill>
            <a:round/>
            <a:headEnd/>
            <a:tailEnd/>
          </a:ln>
          <a:effectLst/>
        </p:spPr>
        <p:txBody>
          <a:bodyPr/>
          <a:lstStyle/>
          <a:p>
            <a:endParaRPr lang="cs-CZ"/>
          </a:p>
        </p:txBody>
      </p:sp>
      <p:sp>
        <p:nvSpPr>
          <p:cNvPr id="44049" name="Line 17"/>
          <p:cNvSpPr>
            <a:spLocks noChangeShapeType="1"/>
          </p:cNvSpPr>
          <p:nvPr/>
        </p:nvSpPr>
        <p:spPr bwMode="auto">
          <a:xfrm>
            <a:off x="3059113" y="4795838"/>
            <a:ext cx="2592387" cy="0"/>
          </a:xfrm>
          <a:prstGeom prst="line">
            <a:avLst/>
          </a:prstGeom>
          <a:noFill/>
          <a:ln w="9525">
            <a:solidFill>
              <a:schemeClr val="tx1"/>
            </a:solidFill>
            <a:round/>
            <a:headEnd type="triangle" w="med" len="med"/>
            <a:tailEnd type="triangle" w="med" len="med"/>
          </a:ln>
          <a:effectLst/>
        </p:spPr>
        <p:txBody>
          <a:bodyPr/>
          <a:lstStyle/>
          <a:p>
            <a:endParaRPr lang="cs-CZ"/>
          </a:p>
        </p:txBody>
      </p:sp>
      <p:sp>
        <p:nvSpPr>
          <p:cNvPr id="44050" name="Text Box 18"/>
          <p:cNvSpPr txBox="1">
            <a:spLocks noChangeArrowheads="1"/>
          </p:cNvSpPr>
          <p:nvPr/>
        </p:nvSpPr>
        <p:spPr bwMode="auto">
          <a:xfrm>
            <a:off x="3690938" y="4768850"/>
            <a:ext cx="1292225" cy="336550"/>
          </a:xfrm>
          <a:prstGeom prst="rect">
            <a:avLst/>
          </a:prstGeom>
          <a:noFill/>
          <a:ln w="9525">
            <a:noFill/>
            <a:miter lim="800000"/>
            <a:headEnd/>
            <a:tailEnd/>
          </a:ln>
          <a:effectLst/>
        </p:spPr>
        <p:txBody>
          <a:bodyPr wrap="none">
            <a:spAutoFit/>
          </a:bodyPr>
          <a:lstStyle/>
          <a:p>
            <a:pPr algn="ctr"/>
            <a:r>
              <a:rPr lang="cs-CZ" sz="1600"/>
              <a:t>šířka (width)</a:t>
            </a:r>
          </a:p>
        </p:txBody>
      </p:sp>
      <p:sp>
        <p:nvSpPr>
          <p:cNvPr id="44051" name="Text Box 19"/>
          <p:cNvSpPr txBox="1">
            <a:spLocks noChangeArrowheads="1"/>
          </p:cNvSpPr>
          <p:nvPr/>
        </p:nvSpPr>
        <p:spPr bwMode="auto">
          <a:xfrm>
            <a:off x="2414588" y="2276475"/>
            <a:ext cx="1004887" cy="244475"/>
          </a:xfrm>
          <a:prstGeom prst="rect">
            <a:avLst/>
          </a:prstGeom>
          <a:noFill/>
          <a:ln w="9525">
            <a:noFill/>
            <a:miter lim="800000"/>
            <a:headEnd/>
            <a:tailEnd/>
          </a:ln>
          <a:effectLst/>
        </p:spPr>
        <p:txBody>
          <a:bodyPr wrap="none">
            <a:spAutoFit/>
          </a:bodyPr>
          <a:lstStyle/>
          <a:p>
            <a:r>
              <a:rPr lang="cs-CZ" sz="1000"/>
              <a:t>předchozí blok</a:t>
            </a:r>
          </a:p>
        </p:txBody>
      </p:sp>
      <p:sp>
        <p:nvSpPr>
          <p:cNvPr id="44052" name="Text Box 20"/>
          <p:cNvSpPr txBox="1">
            <a:spLocks noChangeArrowheads="1"/>
          </p:cNvSpPr>
          <p:nvPr/>
        </p:nvSpPr>
        <p:spPr bwMode="auto">
          <a:xfrm>
            <a:off x="2390775" y="4699000"/>
            <a:ext cx="450850" cy="396875"/>
          </a:xfrm>
          <a:prstGeom prst="rect">
            <a:avLst/>
          </a:prstGeom>
          <a:noFill/>
          <a:ln w="9525">
            <a:noFill/>
            <a:miter lim="800000"/>
            <a:headEnd/>
            <a:tailEnd/>
          </a:ln>
          <a:effectLst/>
        </p:spPr>
        <p:txBody>
          <a:bodyPr wrap="none">
            <a:spAutoFit/>
          </a:bodyPr>
          <a:lstStyle/>
          <a:p>
            <a:r>
              <a:rPr lang="cs-CZ" sz="1000"/>
              <a:t>další</a:t>
            </a:r>
          </a:p>
          <a:p>
            <a:r>
              <a:rPr lang="cs-CZ" sz="1000"/>
              <a:t>blok</a:t>
            </a:r>
          </a:p>
        </p:txBody>
      </p:sp>
      <p:sp>
        <p:nvSpPr>
          <p:cNvPr id="44054" name="Text Box 22"/>
          <p:cNvSpPr txBox="1">
            <a:spLocks noChangeArrowheads="1"/>
          </p:cNvSpPr>
          <p:nvPr/>
        </p:nvSpPr>
        <p:spPr bwMode="auto">
          <a:xfrm>
            <a:off x="3038475" y="2944813"/>
            <a:ext cx="2078038" cy="274637"/>
          </a:xfrm>
          <a:prstGeom prst="rect">
            <a:avLst/>
          </a:prstGeom>
          <a:noFill/>
          <a:ln w="9525">
            <a:noFill/>
            <a:miter lim="800000"/>
            <a:headEnd/>
            <a:tailEnd/>
          </a:ln>
          <a:effectLst/>
        </p:spPr>
        <p:txBody>
          <a:bodyPr wrap="none">
            <a:spAutoFit/>
          </a:bodyPr>
          <a:lstStyle/>
          <a:p>
            <a:r>
              <a:rPr lang="cs-CZ" sz="1200" b="1"/>
              <a:t>odstup od rámu (padding)</a:t>
            </a:r>
          </a:p>
        </p:txBody>
      </p:sp>
      <p:sp>
        <p:nvSpPr>
          <p:cNvPr id="44055" name="Text Box 23"/>
          <p:cNvSpPr txBox="1">
            <a:spLocks noChangeArrowheads="1"/>
          </p:cNvSpPr>
          <p:nvPr/>
        </p:nvSpPr>
        <p:spPr bwMode="auto">
          <a:xfrm>
            <a:off x="4117975" y="4384675"/>
            <a:ext cx="1425575" cy="274638"/>
          </a:xfrm>
          <a:prstGeom prst="rect">
            <a:avLst/>
          </a:prstGeom>
          <a:noFill/>
          <a:ln w="9525">
            <a:noFill/>
            <a:miter lim="800000"/>
            <a:headEnd/>
            <a:tailEnd/>
          </a:ln>
          <a:effectLst/>
        </p:spPr>
        <p:txBody>
          <a:bodyPr wrap="none">
            <a:spAutoFit/>
          </a:bodyPr>
          <a:lstStyle/>
          <a:p>
            <a:r>
              <a:rPr lang="cs-CZ" sz="1200" b="1"/>
              <a:t>rámeček (border)</a:t>
            </a:r>
          </a:p>
        </p:txBody>
      </p:sp>
      <p:sp>
        <p:nvSpPr>
          <p:cNvPr id="44057" name="Line 25"/>
          <p:cNvSpPr>
            <a:spLocks noChangeShapeType="1"/>
          </p:cNvSpPr>
          <p:nvPr/>
        </p:nvSpPr>
        <p:spPr bwMode="auto">
          <a:xfrm>
            <a:off x="3778250" y="4292600"/>
            <a:ext cx="360363" cy="215900"/>
          </a:xfrm>
          <a:prstGeom prst="line">
            <a:avLst/>
          </a:prstGeom>
          <a:noFill/>
          <a:ln w="9525">
            <a:solidFill>
              <a:schemeClr val="tx1"/>
            </a:solidFill>
            <a:round/>
            <a:headEnd/>
            <a:tailEnd type="triangle" w="med" len="med"/>
          </a:ln>
          <a:effectLst/>
        </p:spPr>
        <p:txBody>
          <a:bodyPr/>
          <a:lstStyle/>
          <a:p>
            <a:endParaRPr lang="cs-CZ"/>
          </a:p>
        </p:txBody>
      </p:sp>
      <p:sp>
        <p:nvSpPr>
          <p:cNvPr id="44058" name="Text Box 26"/>
          <p:cNvSpPr txBox="1">
            <a:spLocks noChangeArrowheads="1"/>
          </p:cNvSpPr>
          <p:nvPr/>
        </p:nvSpPr>
        <p:spPr bwMode="auto">
          <a:xfrm>
            <a:off x="2411413" y="2584450"/>
            <a:ext cx="1284287" cy="274638"/>
          </a:xfrm>
          <a:prstGeom prst="rect">
            <a:avLst/>
          </a:prstGeom>
          <a:noFill/>
          <a:ln w="9525">
            <a:noFill/>
            <a:miter lim="800000"/>
            <a:headEnd/>
            <a:tailEnd/>
          </a:ln>
          <a:effectLst/>
        </p:spPr>
        <p:txBody>
          <a:bodyPr wrap="none">
            <a:spAutoFit/>
          </a:bodyPr>
          <a:lstStyle/>
          <a:p>
            <a:r>
              <a:rPr lang="cs-CZ" sz="1200" b="1"/>
              <a:t>okraje (margin)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4042"/>
                                        </p:tgtEl>
                                        <p:attrNameLst>
                                          <p:attrName>style.visibility</p:attrName>
                                        </p:attrNameLst>
                                      </p:cBhvr>
                                      <p:to>
                                        <p:strVal val="visible"/>
                                      </p:to>
                                    </p:set>
                                    <p:animEffect transition="in" filter="dissolve">
                                      <p:cBhvr>
                                        <p:cTn id="7" dur="500"/>
                                        <p:tgtEl>
                                          <p:spTgt spid="4404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4041"/>
                                        </p:tgtEl>
                                        <p:attrNameLst>
                                          <p:attrName>style.visibility</p:attrName>
                                        </p:attrNameLst>
                                      </p:cBhvr>
                                      <p:to>
                                        <p:strVal val="visible"/>
                                      </p:to>
                                    </p:set>
                                    <p:animEffect transition="in" filter="dissolve">
                                      <p:cBhvr>
                                        <p:cTn id="12" dur="500"/>
                                        <p:tgtEl>
                                          <p:spTgt spid="44041"/>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4054"/>
                                        </p:tgtEl>
                                        <p:attrNameLst>
                                          <p:attrName>style.visibility</p:attrName>
                                        </p:attrNameLst>
                                      </p:cBhvr>
                                      <p:to>
                                        <p:strVal val="visible"/>
                                      </p:to>
                                    </p:set>
                                    <p:animEffect transition="in" filter="dissolve">
                                      <p:cBhvr>
                                        <p:cTn id="17" dur="500"/>
                                        <p:tgtEl>
                                          <p:spTgt spid="44054"/>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4057"/>
                                        </p:tgtEl>
                                        <p:attrNameLst>
                                          <p:attrName>style.visibility</p:attrName>
                                        </p:attrNameLst>
                                      </p:cBhvr>
                                      <p:to>
                                        <p:strVal val="visible"/>
                                      </p:to>
                                    </p:set>
                                    <p:animEffect transition="in" filter="dissolve">
                                      <p:cBhvr>
                                        <p:cTn id="22" dur="500"/>
                                        <p:tgtEl>
                                          <p:spTgt spid="44057"/>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4055"/>
                                        </p:tgtEl>
                                        <p:attrNameLst>
                                          <p:attrName>style.visibility</p:attrName>
                                        </p:attrNameLst>
                                      </p:cBhvr>
                                      <p:to>
                                        <p:strVal val="visible"/>
                                      </p:to>
                                    </p:set>
                                    <p:animEffect transition="in" filter="dissolve">
                                      <p:cBhvr>
                                        <p:cTn id="27" dur="500"/>
                                        <p:tgtEl>
                                          <p:spTgt spid="44055"/>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4039"/>
                                        </p:tgtEl>
                                        <p:attrNameLst>
                                          <p:attrName>style.visibility</p:attrName>
                                        </p:attrNameLst>
                                      </p:cBhvr>
                                      <p:to>
                                        <p:strVal val="visible"/>
                                      </p:to>
                                    </p:set>
                                    <p:animEffect transition="in" filter="dissolve">
                                      <p:cBhvr>
                                        <p:cTn id="32" dur="500"/>
                                        <p:tgtEl>
                                          <p:spTgt spid="44039"/>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44037"/>
                                        </p:tgtEl>
                                        <p:attrNameLst>
                                          <p:attrName>style.visibility</p:attrName>
                                        </p:attrNameLst>
                                      </p:cBhvr>
                                      <p:to>
                                        <p:strVal val="visible"/>
                                      </p:to>
                                    </p:set>
                                    <p:animEffect transition="in" filter="dissolve">
                                      <p:cBhvr>
                                        <p:cTn id="35" dur="500"/>
                                        <p:tgtEl>
                                          <p:spTgt spid="44037"/>
                                        </p:tgtEl>
                                      </p:cBhvr>
                                    </p:animEffect>
                                  </p:childTnLst>
                                </p:cTn>
                              </p:par>
                              <p:par>
                                <p:cTn id="36" presetID="9" presetClass="entr" presetSubtype="0" fill="hold" grpId="0" nodeType="withEffect">
                                  <p:stCondLst>
                                    <p:cond delay="0"/>
                                  </p:stCondLst>
                                  <p:childTnLst>
                                    <p:set>
                                      <p:cBhvr>
                                        <p:cTn id="37" dur="1" fill="hold">
                                          <p:stCondLst>
                                            <p:cond delay="0"/>
                                          </p:stCondLst>
                                        </p:cTn>
                                        <p:tgtEl>
                                          <p:spTgt spid="44038"/>
                                        </p:tgtEl>
                                        <p:attrNameLst>
                                          <p:attrName>style.visibility</p:attrName>
                                        </p:attrNameLst>
                                      </p:cBhvr>
                                      <p:to>
                                        <p:strVal val="visible"/>
                                      </p:to>
                                    </p:set>
                                    <p:animEffect transition="in" filter="dissolve">
                                      <p:cBhvr>
                                        <p:cTn id="38" dur="500"/>
                                        <p:tgtEl>
                                          <p:spTgt spid="44038"/>
                                        </p:tgtEl>
                                      </p:cBhvr>
                                    </p:animEffect>
                                  </p:childTnLst>
                                </p:cTn>
                              </p:par>
                              <p:par>
                                <p:cTn id="39" presetID="9" presetClass="entr" presetSubtype="0" fill="hold" grpId="0" nodeType="withEffect">
                                  <p:stCondLst>
                                    <p:cond delay="0"/>
                                  </p:stCondLst>
                                  <p:childTnLst>
                                    <p:set>
                                      <p:cBhvr>
                                        <p:cTn id="40" dur="1" fill="hold">
                                          <p:stCondLst>
                                            <p:cond delay="0"/>
                                          </p:stCondLst>
                                        </p:cTn>
                                        <p:tgtEl>
                                          <p:spTgt spid="44040"/>
                                        </p:tgtEl>
                                        <p:attrNameLst>
                                          <p:attrName>style.visibility</p:attrName>
                                        </p:attrNameLst>
                                      </p:cBhvr>
                                      <p:to>
                                        <p:strVal val="visible"/>
                                      </p:to>
                                    </p:set>
                                    <p:animEffect transition="in" filter="dissolve">
                                      <p:cBhvr>
                                        <p:cTn id="41" dur="500"/>
                                        <p:tgtEl>
                                          <p:spTgt spid="44040"/>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44058"/>
                                        </p:tgtEl>
                                        <p:attrNameLst>
                                          <p:attrName>style.visibility</p:attrName>
                                        </p:attrNameLst>
                                      </p:cBhvr>
                                      <p:to>
                                        <p:strVal val="visible"/>
                                      </p:to>
                                    </p:set>
                                    <p:animEffect transition="in" filter="dissolve">
                                      <p:cBhvr>
                                        <p:cTn id="46" dur="500"/>
                                        <p:tgtEl>
                                          <p:spTgt spid="44058"/>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0" nodeType="clickEffect">
                                  <p:stCondLst>
                                    <p:cond delay="0"/>
                                  </p:stCondLst>
                                  <p:childTnLst>
                                    <p:set>
                                      <p:cBhvr>
                                        <p:cTn id="50" dur="1" fill="hold">
                                          <p:stCondLst>
                                            <p:cond delay="0"/>
                                          </p:stCondLst>
                                        </p:cTn>
                                        <p:tgtEl>
                                          <p:spTgt spid="44051"/>
                                        </p:tgtEl>
                                        <p:attrNameLst>
                                          <p:attrName>style.visibility</p:attrName>
                                        </p:attrNameLst>
                                      </p:cBhvr>
                                      <p:to>
                                        <p:strVal val="visible"/>
                                      </p:to>
                                    </p:set>
                                    <p:animEffect transition="in" filter="dissolve">
                                      <p:cBhvr>
                                        <p:cTn id="51" dur="500"/>
                                        <p:tgtEl>
                                          <p:spTgt spid="44051"/>
                                        </p:tgtEl>
                                      </p:cBhvr>
                                    </p:animEffect>
                                  </p:childTnLst>
                                </p:cTn>
                              </p:par>
                            </p:childTnLst>
                          </p:cTn>
                        </p:par>
                      </p:childTnLst>
                    </p:cTn>
                  </p:par>
                  <p:par>
                    <p:cTn id="52" fill="hold">
                      <p:stCondLst>
                        <p:cond delay="indefinite"/>
                      </p:stCondLst>
                      <p:childTnLst>
                        <p:par>
                          <p:cTn id="53" fill="hold">
                            <p:stCondLst>
                              <p:cond delay="0"/>
                            </p:stCondLst>
                            <p:childTnLst>
                              <p:par>
                                <p:cTn id="54" presetID="9" presetClass="entr" presetSubtype="0" fill="hold" grpId="0" nodeType="clickEffect">
                                  <p:stCondLst>
                                    <p:cond delay="0"/>
                                  </p:stCondLst>
                                  <p:childTnLst>
                                    <p:set>
                                      <p:cBhvr>
                                        <p:cTn id="55" dur="1" fill="hold">
                                          <p:stCondLst>
                                            <p:cond delay="0"/>
                                          </p:stCondLst>
                                        </p:cTn>
                                        <p:tgtEl>
                                          <p:spTgt spid="44052"/>
                                        </p:tgtEl>
                                        <p:attrNameLst>
                                          <p:attrName>style.visibility</p:attrName>
                                        </p:attrNameLst>
                                      </p:cBhvr>
                                      <p:to>
                                        <p:strVal val="visible"/>
                                      </p:to>
                                    </p:set>
                                    <p:animEffect transition="in" filter="dissolve">
                                      <p:cBhvr>
                                        <p:cTn id="56" dur="500"/>
                                        <p:tgtEl>
                                          <p:spTgt spid="44052"/>
                                        </p:tgtEl>
                                      </p:cBhvr>
                                    </p:animEffect>
                                  </p:childTnLst>
                                </p:cTn>
                              </p:par>
                            </p:childTnLst>
                          </p:cTn>
                        </p:par>
                      </p:childTnLst>
                    </p:cTn>
                  </p:par>
                  <p:par>
                    <p:cTn id="57" fill="hold">
                      <p:stCondLst>
                        <p:cond delay="indefinite"/>
                      </p:stCondLst>
                      <p:childTnLst>
                        <p:par>
                          <p:cTn id="58" fill="hold">
                            <p:stCondLst>
                              <p:cond delay="0"/>
                            </p:stCondLst>
                            <p:childTnLst>
                              <p:par>
                                <p:cTn id="59" presetID="9" presetClass="entr" presetSubtype="0" fill="hold" grpId="0" nodeType="clickEffect">
                                  <p:stCondLst>
                                    <p:cond delay="0"/>
                                  </p:stCondLst>
                                  <p:childTnLst>
                                    <p:set>
                                      <p:cBhvr>
                                        <p:cTn id="60" dur="1" fill="hold">
                                          <p:stCondLst>
                                            <p:cond delay="0"/>
                                          </p:stCondLst>
                                        </p:cTn>
                                        <p:tgtEl>
                                          <p:spTgt spid="44047"/>
                                        </p:tgtEl>
                                        <p:attrNameLst>
                                          <p:attrName>style.visibility</p:attrName>
                                        </p:attrNameLst>
                                      </p:cBhvr>
                                      <p:to>
                                        <p:strVal val="visible"/>
                                      </p:to>
                                    </p:set>
                                    <p:animEffect transition="in" filter="dissolve">
                                      <p:cBhvr>
                                        <p:cTn id="61" dur="500"/>
                                        <p:tgtEl>
                                          <p:spTgt spid="44047"/>
                                        </p:tgtEl>
                                      </p:cBhvr>
                                    </p:animEffect>
                                  </p:childTnLst>
                                </p:cTn>
                              </p:par>
                              <p:par>
                                <p:cTn id="62" presetID="9" presetClass="entr" presetSubtype="0" fill="hold" grpId="0" nodeType="withEffect">
                                  <p:stCondLst>
                                    <p:cond delay="0"/>
                                  </p:stCondLst>
                                  <p:childTnLst>
                                    <p:set>
                                      <p:cBhvr>
                                        <p:cTn id="63" dur="1" fill="hold">
                                          <p:stCondLst>
                                            <p:cond delay="0"/>
                                          </p:stCondLst>
                                        </p:cTn>
                                        <p:tgtEl>
                                          <p:spTgt spid="44048"/>
                                        </p:tgtEl>
                                        <p:attrNameLst>
                                          <p:attrName>style.visibility</p:attrName>
                                        </p:attrNameLst>
                                      </p:cBhvr>
                                      <p:to>
                                        <p:strVal val="visible"/>
                                      </p:to>
                                    </p:set>
                                    <p:animEffect transition="in" filter="dissolve">
                                      <p:cBhvr>
                                        <p:cTn id="64" dur="500"/>
                                        <p:tgtEl>
                                          <p:spTgt spid="44048"/>
                                        </p:tgtEl>
                                      </p:cBhvr>
                                    </p:animEffect>
                                  </p:childTnLst>
                                </p:cTn>
                              </p:par>
                            </p:childTnLst>
                          </p:cTn>
                        </p:par>
                      </p:childTnLst>
                    </p:cTn>
                  </p:par>
                  <p:par>
                    <p:cTn id="65" fill="hold">
                      <p:stCondLst>
                        <p:cond delay="indefinite"/>
                      </p:stCondLst>
                      <p:childTnLst>
                        <p:par>
                          <p:cTn id="66" fill="hold">
                            <p:stCondLst>
                              <p:cond delay="0"/>
                            </p:stCondLst>
                            <p:childTnLst>
                              <p:par>
                                <p:cTn id="67" presetID="9" presetClass="entr" presetSubtype="0" fill="hold" grpId="0" nodeType="clickEffect">
                                  <p:stCondLst>
                                    <p:cond delay="0"/>
                                  </p:stCondLst>
                                  <p:childTnLst>
                                    <p:set>
                                      <p:cBhvr>
                                        <p:cTn id="68" dur="1" fill="hold">
                                          <p:stCondLst>
                                            <p:cond delay="0"/>
                                          </p:stCondLst>
                                        </p:cTn>
                                        <p:tgtEl>
                                          <p:spTgt spid="44049"/>
                                        </p:tgtEl>
                                        <p:attrNameLst>
                                          <p:attrName>style.visibility</p:attrName>
                                        </p:attrNameLst>
                                      </p:cBhvr>
                                      <p:to>
                                        <p:strVal val="visible"/>
                                      </p:to>
                                    </p:set>
                                    <p:animEffect transition="in" filter="dissolve">
                                      <p:cBhvr>
                                        <p:cTn id="69" dur="500"/>
                                        <p:tgtEl>
                                          <p:spTgt spid="44049"/>
                                        </p:tgtEl>
                                      </p:cBhvr>
                                    </p:animEffect>
                                  </p:childTnLst>
                                </p:cTn>
                              </p:par>
                              <p:par>
                                <p:cTn id="70" presetID="9" presetClass="entr" presetSubtype="0" fill="hold" grpId="0" nodeType="withEffect">
                                  <p:stCondLst>
                                    <p:cond delay="0"/>
                                  </p:stCondLst>
                                  <p:childTnLst>
                                    <p:set>
                                      <p:cBhvr>
                                        <p:cTn id="71" dur="1" fill="hold">
                                          <p:stCondLst>
                                            <p:cond delay="0"/>
                                          </p:stCondLst>
                                        </p:cTn>
                                        <p:tgtEl>
                                          <p:spTgt spid="44050"/>
                                        </p:tgtEl>
                                        <p:attrNameLst>
                                          <p:attrName>style.visibility</p:attrName>
                                        </p:attrNameLst>
                                      </p:cBhvr>
                                      <p:to>
                                        <p:strVal val="visible"/>
                                      </p:to>
                                    </p:set>
                                    <p:animEffect transition="in" filter="dissolve">
                                      <p:cBhvr>
                                        <p:cTn id="72" dur="500"/>
                                        <p:tgtEl>
                                          <p:spTgt spid="44050"/>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44043"/>
                                        </p:tgtEl>
                                        <p:attrNameLst>
                                          <p:attrName>style.visibility</p:attrName>
                                        </p:attrNameLst>
                                      </p:cBhvr>
                                      <p:to>
                                        <p:strVal val="visible"/>
                                      </p:to>
                                    </p:set>
                                    <p:animEffect transition="in" filter="dissolve">
                                      <p:cBhvr>
                                        <p:cTn id="77" dur="500"/>
                                        <p:tgtEl>
                                          <p:spTgt spid="44043"/>
                                        </p:tgtEl>
                                      </p:cBhvr>
                                    </p:animEffect>
                                  </p:childTnLst>
                                </p:cTn>
                              </p:par>
                              <p:par>
                                <p:cTn id="78" presetID="9" presetClass="entr" presetSubtype="0" fill="hold" grpId="0" nodeType="withEffect">
                                  <p:stCondLst>
                                    <p:cond delay="0"/>
                                  </p:stCondLst>
                                  <p:childTnLst>
                                    <p:set>
                                      <p:cBhvr>
                                        <p:cTn id="79" dur="1" fill="hold">
                                          <p:stCondLst>
                                            <p:cond delay="0"/>
                                          </p:stCondLst>
                                        </p:cTn>
                                        <p:tgtEl>
                                          <p:spTgt spid="44044"/>
                                        </p:tgtEl>
                                        <p:attrNameLst>
                                          <p:attrName>style.visibility</p:attrName>
                                        </p:attrNameLst>
                                      </p:cBhvr>
                                      <p:to>
                                        <p:strVal val="visible"/>
                                      </p:to>
                                    </p:set>
                                    <p:animEffect transition="in" filter="dissolve">
                                      <p:cBhvr>
                                        <p:cTn id="80" dur="500"/>
                                        <p:tgtEl>
                                          <p:spTgt spid="44044"/>
                                        </p:tgtEl>
                                      </p:cBhvr>
                                    </p:animEffect>
                                  </p:childTnLst>
                                </p:cTn>
                              </p:par>
                            </p:childTnLst>
                          </p:cTn>
                        </p:par>
                      </p:childTnLst>
                    </p:cTn>
                  </p:par>
                  <p:par>
                    <p:cTn id="81" fill="hold">
                      <p:stCondLst>
                        <p:cond delay="indefinite"/>
                      </p:stCondLst>
                      <p:childTnLst>
                        <p:par>
                          <p:cTn id="82" fill="hold">
                            <p:stCondLst>
                              <p:cond delay="0"/>
                            </p:stCondLst>
                            <p:childTnLst>
                              <p:par>
                                <p:cTn id="83" presetID="9" presetClass="entr" presetSubtype="0" fill="hold" grpId="0" nodeType="clickEffect">
                                  <p:stCondLst>
                                    <p:cond delay="0"/>
                                  </p:stCondLst>
                                  <p:childTnLst>
                                    <p:set>
                                      <p:cBhvr>
                                        <p:cTn id="84" dur="1" fill="hold">
                                          <p:stCondLst>
                                            <p:cond delay="0"/>
                                          </p:stCondLst>
                                        </p:cTn>
                                        <p:tgtEl>
                                          <p:spTgt spid="44045"/>
                                        </p:tgtEl>
                                        <p:attrNameLst>
                                          <p:attrName>style.visibility</p:attrName>
                                        </p:attrNameLst>
                                      </p:cBhvr>
                                      <p:to>
                                        <p:strVal val="visible"/>
                                      </p:to>
                                    </p:set>
                                    <p:animEffect transition="in" filter="dissolve">
                                      <p:cBhvr>
                                        <p:cTn id="85" dur="500"/>
                                        <p:tgtEl>
                                          <p:spTgt spid="44045"/>
                                        </p:tgtEl>
                                      </p:cBhvr>
                                    </p:animEffect>
                                  </p:childTnLst>
                                </p:cTn>
                              </p:par>
                              <p:par>
                                <p:cTn id="86" presetID="9" presetClass="entr" presetSubtype="0" fill="hold" grpId="0" nodeType="withEffect">
                                  <p:stCondLst>
                                    <p:cond delay="0"/>
                                  </p:stCondLst>
                                  <p:childTnLst>
                                    <p:set>
                                      <p:cBhvr>
                                        <p:cTn id="87" dur="1" fill="hold">
                                          <p:stCondLst>
                                            <p:cond delay="0"/>
                                          </p:stCondLst>
                                        </p:cTn>
                                        <p:tgtEl>
                                          <p:spTgt spid="44046"/>
                                        </p:tgtEl>
                                        <p:attrNameLst>
                                          <p:attrName>style.visibility</p:attrName>
                                        </p:attrNameLst>
                                      </p:cBhvr>
                                      <p:to>
                                        <p:strVal val="visible"/>
                                      </p:to>
                                    </p:set>
                                    <p:animEffect transition="in" filter="dissolve">
                                      <p:cBhvr>
                                        <p:cTn id="88" dur="500"/>
                                        <p:tgtEl>
                                          <p:spTgt spid="440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7" grpId="0" animBg="1"/>
      <p:bldP spid="44038" grpId="0" animBg="1"/>
      <p:bldP spid="44039" grpId="0" animBg="1"/>
      <p:bldP spid="44040" grpId="0" animBg="1"/>
      <p:bldP spid="44041" grpId="0" animBg="1"/>
      <p:bldP spid="44042" grpId="0" animBg="1"/>
      <p:bldP spid="44043" grpId="0" animBg="1"/>
      <p:bldP spid="44044" grpId="0" animBg="1"/>
      <p:bldP spid="44045" grpId="0" animBg="1"/>
      <p:bldP spid="44046" grpId="0"/>
      <p:bldP spid="44047" grpId="0" animBg="1"/>
      <p:bldP spid="44048" grpId="0" animBg="1"/>
      <p:bldP spid="44049" grpId="0" animBg="1"/>
      <p:bldP spid="44050" grpId="0"/>
      <p:bldP spid="44051" grpId="0"/>
      <p:bldP spid="44052" grpId="0"/>
      <p:bldP spid="44054" grpId="0"/>
      <p:bldP spid="44055" grpId="0"/>
      <p:bldP spid="44057" grpId="0" animBg="1"/>
      <p:bldP spid="4405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a:tabLst>
                <a:tab pos="7535863" algn="r"/>
              </a:tabLst>
            </a:pPr>
            <a:r>
              <a:rPr lang="cs-CZ"/>
              <a:t>Rozměry bloku	</a:t>
            </a:r>
            <a:r>
              <a:rPr lang="cs-CZ">
                <a:solidFill>
                  <a:srgbClr val="97B7CF"/>
                </a:solidFill>
              </a:rPr>
              <a:t>width</a:t>
            </a:r>
          </a:p>
        </p:txBody>
      </p:sp>
      <p:sp>
        <p:nvSpPr>
          <p:cNvPr id="51203" name="Rectangle 3"/>
          <p:cNvSpPr>
            <a:spLocks noGrp="1" noChangeArrowheads="1"/>
          </p:cNvSpPr>
          <p:nvPr>
            <p:ph type="body" idx="1"/>
          </p:nvPr>
        </p:nvSpPr>
        <p:spPr/>
        <p:txBody>
          <a:bodyPr/>
          <a:lstStyle/>
          <a:p>
            <a:pPr>
              <a:lnSpc>
                <a:spcPct val="90000"/>
              </a:lnSpc>
            </a:pPr>
            <a:r>
              <a:rPr lang="cs-CZ" sz="2400"/>
              <a:t>Pokud není určeno jinak, bloky zabírají </a:t>
            </a:r>
            <a:r>
              <a:rPr lang="cs-CZ" sz="2400" b="1"/>
              <a:t>vodorovně celý prostor</a:t>
            </a:r>
            <a:r>
              <a:rPr lang="cs-CZ" sz="2400"/>
              <a:t>, který mají k dispozici.</a:t>
            </a:r>
          </a:p>
          <a:p>
            <a:pPr>
              <a:lnSpc>
                <a:spcPct val="90000"/>
              </a:lnSpc>
              <a:buFont typeface="Wingdings" pitchFamily="2" charset="2"/>
              <a:buNone/>
            </a:pPr>
            <a:endParaRPr lang="cs-CZ" sz="2400"/>
          </a:p>
          <a:p>
            <a:pPr>
              <a:lnSpc>
                <a:spcPct val="90000"/>
              </a:lnSpc>
            </a:pPr>
            <a:r>
              <a:rPr lang="cs-CZ" sz="2400"/>
              <a:t>Určíme-li jejich šířku (width), zbylý prostor se rozdělí mezi postranní </a:t>
            </a:r>
            <a:r>
              <a:rPr lang="cs-CZ" sz="2400" b="1"/>
              <a:t>okraje</a:t>
            </a:r>
          </a:p>
          <a:p>
            <a:pPr>
              <a:lnSpc>
                <a:spcPct val="90000"/>
              </a:lnSpc>
              <a:buFont typeface="Wingdings" pitchFamily="2" charset="2"/>
              <a:buNone/>
            </a:pPr>
            <a:endParaRPr lang="cs-CZ" sz="2400" b="1"/>
          </a:p>
          <a:p>
            <a:pPr>
              <a:lnSpc>
                <a:spcPct val="90000"/>
              </a:lnSpc>
            </a:pPr>
            <a:r>
              <a:rPr lang="cs-CZ" sz="2400"/>
              <a:t>Definujeme-li menší rozměr a shodné okraje, zajistíme si tak </a:t>
            </a:r>
            <a:r>
              <a:rPr lang="cs-CZ" sz="2400" b="1"/>
              <a:t>vystředění prvku</a:t>
            </a:r>
          </a:p>
          <a:p>
            <a:pPr>
              <a:lnSpc>
                <a:spcPct val="90000"/>
              </a:lnSpc>
              <a:buFont typeface="Wingdings" pitchFamily="2" charset="2"/>
              <a:buNone/>
            </a:pPr>
            <a:endParaRPr lang="cs-CZ" sz="2400" b="1"/>
          </a:p>
          <a:p>
            <a:pPr>
              <a:lnSpc>
                <a:spcPct val="90000"/>
              </a:lnSpc>
            </a:pPr>
            <a:r>
              <a:rPr lang="cs-CZ" sz="2400"/>
              <a:t>Nulový okraj na jedné straně pak způsobí </a:t>
            </a:r>
            <a:r>
              <a:rPr lang="cs-CZ" sz="2400" b="1"/>
              <a:t>zarovnání vpravo nebo vlevo</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a:tabLst>
                <a:tab pos="7446963" algn="r"/>
              </a:tabLst>
            </a:pPr>
            <a:r>
              <a:rPr lang="cs-CZ"/>
              <a:t>Rámečky	</a:t>
            </a:r>
            <a:r>
              <a:rPr lang="cs-CZ">
                <a:solidFill>
                  <a:srgbClr val="97B7CF"/>
                </a:solidFill>
              </a:rPr>
              <a:t>border</a:t>
            </a:r>
          </a:p>
        </p:txBody>
      </p:sp>
      <p:sp>
        <p:nvSpPr>
          <p:cNvPr id="46083" name="Rectangle 3"/>
          <p:cNvSpPr>
            <a:spLocks noGrp="1" noChangeArrowheads="1"/>
          </p:cNvSpPr>
          <p:nvPr>
            <p:ph type="body" idx="1"/>
          </p:nvPr>
        </p:nvSpPr>
        <p:spPr/>
        <p:txBody>
          <a:bodyPr/>
          <a:lstStyle/>
          <a:p>
            <a:r>
              <a:rPr lang="cs-CZ" sz="2000"/>
              <a:t>Definujeme : </a:t>
            </a:r>
            <a:r>
              <a:rPr lang="cs-CZ" sz="2000">
                <a:solidFill>
                  <a:srgbClr val="EA5E2C"/>
                </a:solidFill>
              </a:rPr>
              <a:t>barvu, sílu a typ čáry rámečku</a:t>
            </a:r>
          </a:p>
          <a:p>
            <a:endParaRPr lang="cs-CZ" sz="2000"/>
          </a:p>
          <a:p>
            <a:r>
              <a:rPr lang="cs-CZ" sz="2000"/>
              <a:t>Definujeme buď </a:t>
            </a:r>
          </a:p>
          <a:p>
            <a:pPr>
              <a:buFont typeface="Wingdings" pitchFamily="2" charset="2"/>
              <a:buNone/>
            </a:pPr>
            <a:endParaRPr lang="cs-CZ" sz="2000"/>
          </a:p>
          <a:p>
            <a:pPr lvl="1"/>
            <a:r>
              <a:rPr lang="cs-CZ" sz="2000"/>
              <a:t>zvlášť pro každou stranu (border-top, border-right, border-bottom, border–left) </a:t>
            </a:r>
          </a:p>
          <a:p>
            <a:pPr lvl="1"/>
            <a:r>
              <a:rPr lang="cs-CZ" sz="2000"/>
              <a:t>nebo jeden parametr pro všechny strany ( např. border-style, border-color, border-width) </a:t>
            </a:r>
          </a:p>
          <a:p>
            <a:pPr lvl="1"/>
            <a:r>
              <a:rPr lang="cs-CZ" sz="2000"/>
              <a:t>anebo použijeme sdružených definic např:</a:t>
            </a:r>
          </a:p>
          <a:p>
            <a:pPr lvl="1">
              <a:buFont typeface="Wingdings" pitchFamily="2" charset="2"/>
              <a:buNone/>
            </a:pPr>
            <a:r>
              <a:rPr lang="cs-CZ" sz="2000"/>
              <a:t>	border: 1px solid black</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a:tabLst>
                <a:tab pos="7535863" algn="r"/>
              </a:tabLst>
            </a:pPr>
            <a:r>
              <a:rPr lang="cs-CZ" sz="3000"/>
              <a:t>Odstup od rámečku 	</a:t>
            </a:r>
            <a:r>
              <a:rPr lang="cs-CZ" sz="3000">
                <a:solidFill>
                  <a:srgbClr val="97B7CF"/>
                </a:solidFill>
              </a:rPr>
              <a:t>padding</a:t>
            </a:r>
          </a:p>
        </p:txBody>
      </p:sp>
      <p:sp>
        <p:nvSpPr>
          <p:cNvPr id="47107" name="Rectangle 3"/>
          <p:cNvSpPr>
            <a:spLocks noGrp="1" noChangeArrowheads="1"/>
          </p:cNvSpPr>
          <p:nvPr>
            <p:ph type="body" idx="1"/>
          </p:nvPr>
        </p:nvSpPr>
        <p:spPr/>
        <p:txBody>
          <a:bodyPr/>
          <a:lstStyle/>
          <a:p>
            <a:pPr>
              <a:lnSpc>
                <a:spcPct val="90000"/>
              </a:lnSpc>
            </a:pPr>
            <a:r>
              <a:rPr lang="cs-CZ" sz="2400"/>
              <a:t>Definujeme buď zvlášť pro každou stranu</a:t>
            </a:r>
          </a:p>
          <a:p>
            <a:pPr lvl="1">
              <a:lnSpc>
                <a:spcPct val="90000"/>
              </a:lnSpc>
              <a:buFont typeface="Wingdings" pitchFamily="2" charset="2"/>
              <a:buNone/>
            </a:pPr>
            <a:r>
              <a:rPr lang="cs-CZ" sz="2000">
                <a:solidFill>
                  <a:srgbClr val="EA5E2C"/>
                </a:solidFill>
              </a:rPr>
              <a:t>(padding-top, padding-right, padding-bottom, padding-left)</a:t>
            </a:r>
          </a:p>
          <a:p>
            <a:pPr>
              <a:lnSpc>
                <a:spcPct val="90000"/>
              </a:lnSpc>
            </a:pPr>
            <a:r>
              <a:rPr lang="cs-CZ" sz="2400"/>
              <a:t>Anebo ve sdružené definici:</a:t>
            </a:r>
          </a:p>
          <a:p>
            <a:pPr lvl="1">
              <a:lnSpc>
                <a:spcPct val="90000"/>
              </a:lnSpc>
              <a:buFont typeface="Wingdings" pitchFamily="2" charset="2"/>
              <a:buNone/>
            </a:pPr>
            <a:r>
              <a:rPr lang="cs-CZ" sz="2200">
                <a:solidFill>
                  <a:srgbClr val="EA5E2C"/>
                </a:solidFill>
              </a:rPr>
              <a:t>padding: 1px 2px 3px 4px;</a:t>
            </a:r>
            <a:r>
              <a:rPr lang="cs-CZ" sz="2200"/>
              <a:t> </a:t>
            </a:r>
          </a:p>
          <a:p>
            <a:pPr lvl="1">
              <a:lnSpc>
                <a:spcPct val="90000"/>
              </a:lnSpc>
              <a:buFont typeface="Wingdings" pitchFamily="2" charset="2"/>
              <a:buNone/>
            </a:pPr>
            <a:r>
              <a:rPr lang="cs-CZ" sz="2200"/>
              <a:t>( = odstup postupně nahoře, vpravo, dole, vlevo)</a:t>
            </a:r>
          </a:p>
          <a:p>
            <a:pPr lvl="1">
              <a:lnSpc>
                <a:spcPct val="90000"/>
              </a:lnSpc>
              <a:buFont typeface="Wingdings" pitchFamily="2" charset="2"/>
              <a:buNone/>
            </a:pPr>
            <a:r>
              <a:rPr lang="cs-CZ" sz="2200">
                <a:solidFill>
                  <a:srgbClr val="EA5E2C"/>
                </a:solidFill>
              </a:rPr>
              <a:t>padding: 1px 2px 3px;</a:t>
            </a:r>
          </a:p>
          <a:p>
            <a:pPr lvl="1">
              <a:lnSpc>
                <a:spcPct val="90000"/>
              </a:lnSpc>
              <a:buFont typeface="Wingdings" pitchFamily="2" charset="2"/>
              <a:buNone/>
            </a:pPr>
            <a:r>
              <a:rPr lang="cs-CZ" sz="2200"/>
              <a:t>( = hodnota pro chybějící směr se určí jako stejná, pro směr protější)</a:t>
            </a:r>
          </a:p>
          <a:p>
            <a:pPr lvl="1">
              <a:lnSpc>
                <a:spcPct val="90000"/>
              </a:lnSpc>
              <a:buFont typeface="Wingdings" pitchFamily="2" charset="2"/>
              <a:buNone/>
            </a:pPr>
            <a:r>
              <a:rPr lang="cs-CZ" sz="2200">
                <a:solidFill>
                  <a:srgbClr val="EA5E2C"/>
                </a:solidFill>
              </a:rPr>
              <a:t>padding: 1px 2px;</a:t>
            </a:r>
            <a:r>
              <a:rPr lang="cs-CZ" sz="2200"/>
              <a:t> </a:t>
            </a:r>
          </a:p>
          <a:p>
            <a:pPr lvl="1">
              <a:lnSpc>
                <a:spcPct val="90000"/>
              </a:lnSpc>
              <a:buFont typeface="Wingdings" pitchFamily="2" charset="2"/>
              <a:buNone/>
            </a:pPr>
            <a:r>
              <a:rPr lang="cs-CZ" sz="2200"/>
              <a:t>( nahoře, dole 1px, vpravo a vlevo 2px)</a:t>
            </a:r>
          </a:p>
          <a:p>
            <a:pPr lvl="1">
              <a:lnSpc>
                <a:spcPct val="90000"/>
              </a:lnSpc>
              <a:buFont typeface="Wingdings" pitchFamily="2" charset="2"/>
              <a:buNone/>
            </a:pPr>
            <a:r>
              <a:rPr lang="cs-CZ" sz="2200">
                <a:solidFill>
                  <a:srgbClr val="EA5E2C"/>
                </a:solidFill>
              </a:rPr>
              <a:t>padding: 1px;</a:t>
            </a:r>
            <a:r>
              <a:rPr lang="cs-CZ" sz="2200"/>
              <a:t> </a:t>
            </a:r>
          </a:p>
          <a:p>
            <a:pPr lvl="1">
              <a:lnSpc>
                <a:spcPct val="90000"/>
              </a:lnSpc>
              <a:buFont typeface="Wingdings" pitchFamily="2" charset="2"/>
              <a:buNone/>
            </a:pPr>
            <a:r>
              <a:rPr lang="cs-CZ" sz="2200"/>
              <a:t>( všude stejná hodnota)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a:tabLst>
                <a:tab pos="7535863" algn="r"/>
              </a:tabLst>
            </a:pPr>
            <a:r>
              <a:rPr lang="cs-CZ" sz="3000"/>
              <a:t>Okraje 	</a:t>
            </a:r>
            <a:r>
              <a:rPr lang="cs-CZ" sz="3000">
                <a:solidFill>
                  <a:srgbClr val="97B7CF"/>
                </a:solidFill>
              </a:rPr>
              <a:t>margin</a:t>
            </a:r>
          </a:p>
        </p:txBody>
      </p:sp>
      <p:sp>
        <p:nvSpPr>
          <p:cNvPr id="48131" name="Rectangle 3"/>
          <p:cNvSpPr>
            <a:spLocks noGrp="1" noChangeArrowheads="1"/>
          </p:cNvSpPr>
          <p:nvPr>
            <p:ph type="body" idx="1"/>
          </p:nvPr>
        </p:nvSpPr>
        <p:spPr/>
        <p:txBody>
          <a:bodyPr/>
          <a:lstStyle/>
          <a:p>
            <a:r>
              <a:rPr lang="cs-CZ"/>
              <a:t>Stejně jako u definice odstupu od rámečku</a:t>
            </a:r>
          </a:p>
          <a:p>
            <a:r>
              <a:rPr lang="cs-CZ"/>
              <a:t>Buď definujeme každou stranu zvlášť</a:t>
            </a:r>
          </a:p>
          <a:p>
            <a:pPr>
              <a:buFont typeface="Wingdings" pitchFamily="2" charset="2"/>
              <a:buNone/>
            </a:pPr>
            <a:r>
              <a:rPr lang="cs-CZ" sz="2200">
                <a:solidFill>
                  <a:srgbClr val="EA5E2C"/>
                </a:solidFill>
              </a:rPr>
              <a:t>	(margin-top, margin-right, margin-bottom, margin-left)</a:t>
            </a:r>
          </a:p>
          <a:p>
            <a:r>
              <a:rPr lang="cs-CZ"/>
              <a:t>Nebo pomocí sdružené definice</a:t>
            </a:r>
          </a:p>
          <a:p>
            <a:pPr>
              <a:buFont typeface="Wingdings" pitchFamily="2" charset="2"/>
              <a:buNone/>
            </a:pPr>
            <a:r>
              <a:rPr lang="cs-CZ"/>
              <a:t>	</a:t>
            </a:r>
            <a:r>
              <a:rPr lang="cs-CZ" sz="2000">
                <a:solidFill>
                  <a:srgbClr val="EA5E2C"/>
                </a:solidFill>
              </a:rPr>
              <a:t>margin: (4,3,2 nebo 1 číselná hodnota)</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a:tabLst>
                <a:tab pos="7535863" algn="r"/>
              </a:tabLst>
            </a:pPr>
            <a:r>
              <a:rPr lang="cs-CZ" sz="3000"/>
              <a:t>Styl pozadí 	</a:t>
            </a:r>
            <a:r>
              <a:rPr lang="cs-CZ" sz="3000">
                <a:solidFill>
                  <a:srgbClr val="97B7CF"/>
                </a:solidFill>
              </a:rPr>
              <a:t>background</a:t>
            </a:r>
          </a:p>
        </p:txBody>
      </p:sp>
      <p:sp>
        <p:nvSpPr>
          <p:cNvPr id="49155" name="Rectangle 3"/>
          <p:cNvSpPr>
            <a:spLocks noGrp="1" noChangeArrowheads="1"/>
          </p:cNvSpPr>
          <p:nvPr>
            <p:ph type="body" idx="1"/>
          </p:nvPr>
        </p:nvSpPr>
        <p:spPr/>
        <p:txBody>
          <a:bodyPr/>
          <a:lstStyle/>
          <a:p>
            <a:r>
              <a:rPr lang="cs-CZ" sz="2400"/>
              <a:t>Můžeme definovat barvu pozadí, obrázek na pozadí, jeho opakování ve směru vodorovném nebo svislém a jeho pozici</a:t>
            </a:r>
          </a:p>
          <a:p>
            <a:r>
              <a:rPr lang="cs-CZ" sz="2400"/>
              <a:t>Definujeme buď po jednotlivých vlastnostech (backround-color, background-image,..)</a:t>
            </a:r>
          </a:p>
          <a:p>
            <a:r>
              <a:rPr lang="cs-CZ" sz="2400"/>
              <a:t>Nebo ve sdružené definici (dílčí vlastnosti se mohou uvádět v libovolném pořadí oddělené mezerami</a:t>
            </a:r>
          </a:p>
          <a:p>
            <a:r>
              <a:rPr lang="cs-CZ" sz="2400"/>
              <a:t>Např: </a:t>
            </a:r>
          </a:p>
          <a:p>
            <a:pPr>
              <a:buFont typeface="Wingdings" pitchFamily="2" charset="2"/>
              <a:buNone/>
            </a:pPr>
            <a:r>
              <a:rPr lang="cs-CZ" sz="2000"/>
              <a:t>	</a:t>
            </a:r>
            <a:r>
              <a:rPr lang="cs-CZ" sz="2000">
                <a:solidFill>
                  <a:srgbClr val="EA5E2C"/>
                </a:solidFill>
              </a:rPr>
              <a:t>background: white url(</a:t>
            </a:r>
            <a:r>
              <a:rPr lang="en-US" sz="2000">
                <a:solidFill>
                  <a:srgbClr val="EA5E2C"/>
                </a:solidFill>
              </a:rPr>
              <a:t>“</a:t>
            </a:r>
            <a:r>
              <a:rPr lang="cs-CZ" sz="2000">
                <a:solidFill>
                  <a:srgbClr val="EA5E2C"/>
                </a:solidFill>
              </a:rPr>
              <a:t>logo.gif</a:t>
            </a:r>
            <a:r>
              <a:rPr lang="en-US" sz="2000">
                <a:solidFill>
                  <a:srgbClr val="EA5E2C"/>
                </a:solidFill>
              </a:rPr>
              <a:t>”</a:t>
            </a:r>
            <a:r>
              <a:rPr lang="cs-CZ" sz="2000">
                <a:solidFill>
                  <a:srgbClr val="EA5E2C"/>
                </a:solidFill>
              </a:rPr>
              <a:t>) no-repeat fixed top right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cs-CZ"/>
              <a:t>Plovoucí prvky	</a:t>
            </a:r>
            <a:r>
              <a:rPr lang="cs-CZ">
                <a:solidFill>
                  <a:srgbClr val="97B7CF"/>
                </a:solidFill>
              </a:rPr>
              <a:t>float</a:t>
            </a:r>
          </a:p>
        </p:txBody>
      </p:sp>
      <p:sp>
        <p:nvSpPr>
          <p:cNvPr id="50179" name="Rectangle 3"/>
          <p:cNvSpPr>
            <a:spLocks noGrp="1" noChangeArrowheads="1"/>
          </p:cNvSpPr>
          <p:nvPr>
            <p:ph type="body" idx="1"/>
          </p:nvPr>
        </p:nvSpPr>
        <p:spPr/>
        <p:txBody>
          <a:bodyPr/>
          <a:lstStyle/>
          <a:p>
            <a:r>
              <a:rPr lang="cs-CZ" sz="2400" dirty="0"/>
              <a:t>Vlastnost </a:t>
            </a:r>
            <a:r>
              <a:rPr lang="cs-CZ" sz="2400" dirty="0" err="1"/>
              <a:t>float</a:t>
            </a:r>
            <a:r>
              <a:rPr lang="cs-CZ" sz="2400" dirty="0"/>
              <a:t> ( má hodnotu </a:t>
            </a:r>
            <a:r>
              <a:rPr lang="cs-CZ" sz="2400" dirty="0" err="1"/>
              <a:t>left</a:t>
            </a:r>
            <a:r>
              <a:rPr lang="cs-CZ" sz="2400" dirty="0"/>
              <a:t>, </a:t>
            </a:r>
            <a:r>
              <a:rPr lang="cs-CZ" sz="2400" dirty="0" err="1"/>
              <a:t>right</a:t>
            </a:r>
            <a:r>
              <a:rPr lang="cs-CZ" sz="2400" dirty="0"/>
              <a:t> nebo </a:t>
            </a:r>
            <a:r>
              <a:rPr lang="cs-CZ" sz="2400" dirty="0" err="1"/>
              <a:t>none</a:t>
            </a:r>
            <a:r>
              <a:rPr lang="cs-CZ" sz="2400" dirty="0"/>
              <a:t>) zajistí, že se z prvku stane </a:t>
            </a:r>
            <a:r>
              <a:rPr lang="cs-CZ" sz="2400" dirty="0">
                <a:solidFill>
                  <a:srgbClr val="EA5E2C"/>
                </a:solidFill>
              </a:rPr>
              <a:t>plovoucí prvek</a:t>
            </a:r>
          </a:p>
          <a:p>
            <a:r>
              <a:rPr lang="cs-CZ" sz="2400" dirty="0"/>
              <a:t>Plovoucí prvek se přesune k levému (resp. pravému) okraji nadřazeného prvku a všechny další prvky budou zobrazeny ve zbývajícím prostoru vpravo (resp. vlevo) od něj. </a:t>
            </a:r>
          </a:p>
          <a:p>
            <a:r>
              <a:rPr lang="cs-CZ" sz="2400" dirty="0"/>
              <a:t>Má-li být prvek obtékán, musí být jeho šířka definovaná užší, aby se vedle něj ještě další obsah vešel.</a:t>
            </a:r>
          </a:p>
          <a:p>
            <a:r>
              <a:rPr lang="cs-CZ" sz="2400" dirty="0">
                <a:hlinkClick r:id="rId2" action="ppaction://hlinksldjump"/>
              </a:rPr>
              <a:t>příklad</a:t>
            </a:r>
            <a:endParaRPr lang="cs-CZ"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cs-CZ"/>
              <a:t>Vlastnost </a:t>
            </a:r>
            <a:r>
              <a:rPr lang="cs-CZ">
                <a:solidFill>
                  <a:srgbClr val="97B7CF"/>
                </a:solidFill>
              </a:rPr>
              <a:t>clear</a:t>
            </a:r>
          </a:p>
        </p:txBody>
      </p:sp>
      <p:sp>
        <p:nvSpPr>
          <p:cNvPr id="53251" name="Rectangle 3"/>
          <p:cNvSpPr>
            <a:spLocks noGrp="1" noChangeArrowheads="1"/>
          </p:cNvSpPr>
          <p:nvPr>
            <p:ph type="body" idx="1"/>
          </p:nvPr>
        </p:nvSpPr>
        <p:spPr/>
        <p:txBody>
          <a:bodyPr/>
          <a:lstStyle/>
          <a:p>
            <a:pPr>
              <a:lnSpc>
                <a:spcPct val="90000"/>
              </a:lnSpc>
            </a:pPr>
            <a:r>
              <a:rPr lang="cs-CZ" sz="1800"/>
              <a:t>Zatímco vlastnost float řídí, zda prvek sám bude plovoucí a bude moci být obtékán okolním obsahem, tak vlastnost clear naopak určuje, zda obsah takové </a:t>
            </a:r>
            <a:r>
              <a:rPr lang="cs-CZ" sz="1800" i="1"/>
              <a:t>plaváčky</a:t>
            </a:r>
            <a:r>
              <a:rPr lang="cs-CZ" sz="1800"/>
              <a:t> bude obtékat, nebo ne. Výchozí hodnotou je none, s níž budou všechny plovoucí prvky obtékány. Další možné hodnoty už ale umožnují nastavit, že se nebudou obtékat prvky plovoucí vlevo (clear:left), vpravo (clear:right) nebo dokonce vůbec žádné (clear:both).</a:t>
            </a:r>
          </a:p>
          <a:p>
            <a:pPr>
              <a:lnSpc>
                <a:spcPct val="90000"/>
              </a:lnSpc>
              <a:buFont typeface="Wingdings" pitchFamily="2" charset="2"/>
              <a:buNone/>
            </a:pPr>
            <a:endParaRPr lang="cs-CZ" sz="1800"/>
          </a:p>
          <a:p>
            <a:pPr>
              <a:lnSpc>
                <a:spcPct val="90000"/>
              </a:lnSpc>
            </a:pPr>
            <a:r>
              <a:rPr lang="cs-CZ" sz="1800"/>
              <a:t>Při formátování stránky to znamená, že prvek, kterému nastavíme řekněme clear:left, musí zvětšit svůj horní okraj (</a:t>
            </a:r>
            <a:r>
              <a:rPr lang="cs-CZ" sz="1800" i="1"/>
              <a:t>margin-top</a:t>
            </a:r>
            <a:r>
              <a:rPr lang="cs-CZ" sz="1800"/>
              <a:t>) tak, aby začínal až pod spodním okrajem všech předchozích vlevo plovoucích prvků. Jinými slovy, prvek s clear:left se zobrazí až pod všemi předchozími levostrannými </a:t>
            </a:r>
            <a:r>
              <a:rPr lang="cs-CZ" sz="1800" i="1"/>
              <a:t>plaváčky</a:t>
            </a:r>
            <a:r>
              <a:rPr lang="cs-CZ" sz="1800"/>
              <a:t> — prvek s clear:right si počká až na konec těch pravostranných a má-li clear:both, zobrazí se až pod všemi předchozími </a:t>
            </a:r>
            <a:r>
              <a:rPr lang="cs-CZ" sz="1800" i="1"/>
              <a:t>floaty.</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cs-CZ" sz="3200"/>
              <a:t>Vztah </a:t>
            </a:r>
            <a:r>
              <a:rPr lang="cs-CZ" sz="3200" i="1"/>
              <a:t>plaváčků</a:t>
            </a:r>
            <a:r>
              <a:rPr lang="cs-CZ" sz="3200"/>
              <a:t> k neplavcům a naopak</a:t>
            </a:r>
          </a:p>
        </p:txBody>
      </p:sp>
      <p:sp>
        <p:nvSpPr>
          <p:cNvPr id="55299" name="Rectangle 3"/>
          <p:cNvSpPr>
            <a:spLocks noGrp="1" noChangeArrowheads="1"/>
          </p:cNvSpPr>
          <p:nvPr>
            <p:ph type="body" idx="1"/>
          </p:nvPr>
        </p:nvSpPr>
        <p:spPr/>
        <p:txBody>
          <a:bodyPr/>
          <a:lstStyle/>
          <a:p>
            <a:pPr>
              <a:lnSpc>
                <a:spcPct val="80000"/>
              </a:lnSpc>
              <a:buFont typeface="Wingdings" pitchFamily="2" charset="2"/>
              <a:buNone/>
            </a:pPr>
            <a:endParaRPr lang="cs-CZ" sz="1800" b="1"/>
          </a:p>
          <a:p>
            <a:pPr>
              <a:lnSpc>
                <a:spcPct val="80000"/>
              </a:lnSpc>
            </a:pPr>
            <a:r>
              <a:rPr lang="cs-CZ" sz="1800"/>
              <a:t>Podstatnou informací, na kterou se často zapomíná, je onen fakt, že bloky si plovoucích prvků nevšímají. O jimi zabraný prostor pouze zmenší plochu určenou svému obsahu, ale samy se formátují, jako by nikde žádný </a:t>
            </a:r>
            <a:r>
              <a:rPr lang="cs-CZ" sz="1800" i="1"/>
              <a:t>plaváček</a:t>
            </a:r>
            <a:r>
              <a:rPr lang="cs-CZ" sz="1800"/>
              <a:t> nebyl. Díky tomu mohou být vyšší obrázky obtékány třeba dvěma třemi odstavci — ale ze stejného důvodu se může klidně stát, že bude plovoucí prvek vyčnívat z rámečku, do nějž jsme ho chtěli umístit. To se ale dá celkem snadno ošetřit (</a:t>
            </a:r>
            <a:r>
              <a:rPr lang="cs-CZ" sz="1800">
                <a:hlinkClick r:id="rId2" action="ppaction://hlinksldjump"/>
              </a:rPr>
              <a:t>viz dále</a:t>
            </a:r>
            <a:r>
              <a:rPr lang="cs-CZ" sz="1800"/>
              <a:t>).</a:t>
            </a:r>
          </a:p>
          <a:p>
            <a:pPr>
              <a:lnSpc>
                <a:spcPct val="80000"/>
              </a:lnSpc>
              <a:buFont typeface="Wingdings" pitchFamily="2" charset="2"/>
              <a:buNone/>
            </a:pPr>
            <a:endParaRPr lang="cs-CZ" sz="1800"/>
          </a:p>
          <a:p>
            <a:pPr>
              <a:lnSpc>
                <a:spcPct val="80000"/>
              </a:lnSpc>
            </a:pPr>
            <a:r>
              <a:rPr lang="cs-CZ" sz="1800"/>
              <a:t>Druhá, méně patrná "zákeřnost" se skrývá v informaci, že plovoucí prvky jsou vyjímány z ostatního obsahu. Velmi markatní to bude hlavně v situaci, kdy v rodičovském bloku po vyjmutí všech </a:t>
            </a:r>
            <a:r>
              <a:rPr lang="cs-CZ" sz="1800" i="1"/>
              <a:t>plaváčků</a:t>
            </a:r>
            <a:r>
              <a:rPr lang="cs-CZ" sz="1800"/>
              <a:t> už nic nezbude. Takový blok se pak bude formátovat jako prázdný; může mít nulovou výšku, může dokonce zcela zmizet. </a:t>
            </a:r>
          </a:p>
          <a:p>
            <a:pPr>
              <a:lnSpc>
                <a:spcPct val="80000"/>
              </a:lnSpc>
              <a:buFont typeface="Wingdings" pitchFamily="2" charset="2"/>
              <a:buNone/>
            </a:pPr>
            <a:r>
              <a:rPr lang="cs-CZ" sz="1800"/>
              <a:t>	Není to však žádná chyba, ale — jak je vidět — naprosto korektní chování. A existuje opět celkem snadná cesta, jak to ošetřit (</a:t>
            </a:r>
            <a:r>
              <a:rPr lang="cs-CZ" sz="1800">
                <a:hlinkClick r:id="rId2" action="ppaction://hlinksldjump"/>
              </a:rPr>
              <a:t>viz dále</a:t>
            </a:r>
            <a:r>
              <a:rPr lang="cs-CZ" sz="1800"/>
              <a: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cs-CZ" sz="3200"/>
              <a:t>Vynucené včlenění </a:t>
            </a:r>
            <a:r>
              <a:rPr lang="cs-CZ" sz="3200" i="1"/>
              <a:t>plaváčka</a:t>
            </a:r>
            <a:r>
              <a:rPr lang="cs-CZ" sz="3200"/>
              <a:t> dovnitř rodičovského bloku</a:t>
            </a:r>
          </a:p>
        </p:txBody>
      </p:sp>
      <p:sp>
        <p:nvSpPr>
          <p:cNvPr id="54275" name="Rectangle 3"/>
          <p:cNvSpPr>
            <a:spLocks noGrp="1" noChangeArrowheads="1"/>
          </p:cNvSpPr>
          <p:nvPr>
            <p:ph type="body" idx="1"/>
          </p:nvPr>
        </p:nvSpPr>
        <p:spPr/>
        <p:txBody>
          <a:bodyPr/>
          <a:lstStyle/>
          <a:p>
            <a:pPr>
              <a:lnSpc>
                <a:spcPct val="80000"/>
              </a:lnSpc>
            </a:pPr>
            <a:r>
              <a:rPr lang="cs-CZ" sz="1200"/>
              <a:t>Pokud potřebujeme, aby rodičovský blok skončil, teprve až skončí i všechny plovoucí prvky uvnitř něj (např. aby nepřesahovaly jeho rámeček, nebo aby sám neměl nulovou výšku — viz výše), postačí za poslední plovoucí prvek umístit jakýkoli (neplovoucí) prvek s příslušnou hodnotou clear. Ten se pak zobrazí až za předchozími </a:t>
            </a:r>
            <a:r>
              <a:rPr lang="cs-CZ" sz="1200" i="1"/>
              <a:t>plaváčky</a:t>
            </a:r>
            <a:r>
              <a:rPr lang="cs-CZ" sz="1200"/>
              <a:t> a teprve potom se ukončí rodičovský blok. Tento prvek nemusí být ani viditelný (dáme-li mu visibility:hidden) a dokonce nemusí ani zabírat moc prostoru na výšku (nastavíme-li mu např. záporný margin-top). Řešení pak může vypadat třeba takto:</a:t>
            </a:r>
          </a:p>
          <a:p>
            <a:pPr>
              <a:lnSpc>
                <a:spcPct val="80000"/>
              </a:lnSpc>
              <a:buFont typeface="Wingdings" pitchFamily="2" charset="2"/>
              <a:buNone/>
            </a:pPr>
            <a:endParaRPr lang="cs-CZ" sz="1200"/>
          </a:p>
          <a:p>
            <a:pPr>
              <a:lnSpc>
                <a:spcPct val="80000"/>
              </a:lnSpc>
              <a:buFont typeface="Wingdings" pitchFamily="2" charset="2"/>
              <a:buNone/>
            </a:pPr>
            <a:r>
              <a:rPr lang="cs-CZ" sz="1200"/>
              <a:t>.boxik 	{ padding: 1em; background: yellow; border: 1px solid black; } </a:t>
            </a:r>
          </a:p>
          <a:p>
            <a:pPr>
              <a:lnSpc>
                <a:spcPct val="80000"/>
              </a:lnSpc>
              <a:buFont typeface="Wingdings" pitchFamily="2" charset="2"/>
              <a:buNone/>
            </a:pPr>
            <a:r>
              <a:rPr lang="cs-CZ" sz="1200"/>
              <a:t>.imgvlevo 	{ float: left; margin: 0 1em 0 0; } </a:t>
            </a:r>
          </a:p>
          <a:p>
            <a:pPr>
              <a:lnSpc>
                <a:spcPct val="80000"/>
              </a:lnSpc>
              <a:buFont typeface="Wingdings" pitchFamily="2" charset="2"/>
              <a:buNone/>
            </a:pPr>
            <a:r>
              <a:rPr lang="cs-CZ" sz="1200"/>
              <a:t>hr.cistic 	{ clear: both; height: 1px; border: none; margin: -1em 0 0 0; visibility: hidden; }</a:t>
            </a:r>
          </a:p>
          <a:p>
            <a:pPr>
              <a:lnSpc>
                <a:spcPct val="80000"/>
              </a:lnSpc>
              <a:buFont typeface="Wingdings" pitchFamily="2" charset="2"/>
              <a:buNone/>
            </a:pPr>
            <a:r>
              <a:rPr lang="cs-CZ" sz="1200"/>
              <a:t> </a:t>
            </a:r>
          </a:p>
          <a:p>
            <a:pPr>
              <a:lnSpc>
                <a:spcPct val="80000"/>
              </a:lnSpc>
              <a:buFont typeface="Wingdings" pitchFamily="2" charset="2"/>
              <a:buNone/>
            </a:pPr>
            <a:r>
              <a:rPr lang="cs-CZ" sz="1200"/>
              <a:t>... 	&lt;div class="boxik"&gt; </a:t>
            </a:r>
          </a:p>
          <a:p>
            <a:pPr>
              <a:lnSpc>
                <a:spcPct val="80000"/>
              </a:lnSpc>
              <a:buFont typeface="Wingdings" pitchFamily="2" charset="2"/>
              <a:buNone/>
            </a:pPr>
            <a:r>
              <a:rPr lang="cs-CZ" sz="1200"/>
              <a:t>		&lt;img class="imgvlevo" src="img.gif" alt="Vysoky obrazek"&gt; </a:t>
            </a:r>
          </a:p>
          <a:p>
            <a:pPr>
              <a:lnSpc>
                <a:spcPct val="80000"/>
              </a:lnSpc>
              <a:buFont typeface="Wingdings" pitchFamily="2" charset="2"/>
              <a:buNone/>
            </a:pPr>
            <a:r>
              <a:rPr lang="cs-CZ" sz="1200"/>
              <a:t>		Text text text text text text text text text. </a:t>
            </a:r>
          </a:p>
          <a:p>
            <a:pPr>
              <a:lnSpc>
                <a:spcPct val="80000"/>
              </a:lnSpc>
              <a:buFont typeface="Wingdings" pitchFamily="2" charset="2"/>
              <a:buNone/>
            </a:pPr>
            <a:r>
              <a:rPr lang="cs-CZ" sz="1200"/>
              <a:t>		&lt;hr class="cistic"&gt; </a:t>
            </a:r>
          </a:p>
          <a:p>
            <a:pPr>
              <a:lnSpc>
                <a:spcPct val="80000"/>
              </a:lnSpc>
              <a:buFont typeface="Wingdings" pitchFamily="2" charset="2"/>
              <a:buNone/>
            </a:pPr>
            <a:r>
              <a:rPr lang="cs-CZ" sz="1200"/>
              <a:t>	&lt;/div&gt; </a:t>
            </a:r>
          </a:p>
          <a:p>
            <a:pPr>
              <a:lnSpc>
                <a:spcPct val="80000"/>
              </a:lnSpc>
              <a:buFont typeface="Wingdings" pitchFamily="2" charset="2"/>
              <a:buNone/>
            </a:pPr>
            <a:endParaRPr lang="cs-CZ" sz="1200"/>
          </a:p>
          <a:p>
            <a:pPr>
              <a:lnSpc>
                <a:spcPct val="80000"/>
              </a:lnSpc>
              <a:buFont typeface="Wingdings" pitchFamily="2" charset="2"/>
              <a:buNone/>
            </a:pPr>
            <a:r>
              <a:rPr lang="cs-CZ" sz="1200"/>
              <a:t>Úplně stejně můžeme vyřešit problém v sazbě, máme-li sloupce tvořeny dvěma </a:t>
            </a:r>
            <a:r>
              <a:rPr lang="cs-CZ" sz="1200" i="1"/>
              <a:t>floaty</a:t>
            </a:r>
            <a:r>
              <a:rPr lang="cs-CZ" sz="1200"/>
              <a:t> a jejich</a:t>
            </a:r>
          </a:p>
          <a:p>
            <a:pPr>
              <a:lnSpc>
                <a:spcPct val="80000"/>
              </a:lnSpc>
              <a:buFont typeface="Wingdings" pitchFamily="2" charset="2"/>
              <a:buNone/>
            </a:pPr>
            <a:r>
              <a:rPr lang="cs-CZ" sz="1200"/>
              <a:t>rodičovský blok má zobrazit pozadí pod nimi:</a:t>
            </a:r>
          </a:p>
          <a:p>
            <a:pPr>
              <a:lnSpc>
                <a:spcPct val="80000"/>
              </a:lnSpc>
              <a:buFont typeface="Wingdings" pitchFamily="2" charset="2"/>
              <a:buNone/>
            </a:pPr>
            <a:endParaRPr lang="cs-CZ" sz="1200"/>
          </a:p>
          <a:p>
            <a:pPr>
              <a:lnSpc>
                <a:spcPct val="80000"/>
              </a:lnSpc>
              <a:buFont typeface="Wingdings" pitchFamily="2" charset="2"/>
              <a:buNone/>
            </a:pPr>
            <a:r>
              <a:rPr lang="cs-CZ" sz="1200"/>
              <a:t>	&lt;div id="vnejsi-blok-s-pozadim-a-rameckem"&gt; </a:t>
            </a:r>
          </a:p>
          <a:p>
            <a:pPr>
              <a:lnSpc>
                <a:spcPct val="80000"/>
              </a:lnSpc>
              <a:buFont typeface="Wingdings" pitchFamily="2" charset="2"/>
              <a:buNone/>
            </a:pPr>
            <a:r>
              <a:rPr lang="cs-CZ" sz="1200"/>
              <a:t>		&lt;div id="sloupec1-float-left"&gt;...&lt;/div&gt; </a:t>
            </a:r>
          </a:p>
          <a:p>
            <a:pPr>
              <a:lnSpc>
                <a:spcPct val="80000"/>
              </a:lnSpc>
              <a:buFont typeface="Wingdings" pitchFamily="2" charset="2"/>
              <a:buNone/>
            </a:pPr>
            <a:r>
              <a:rPr lang="cs-CZ" sz="1200"/>
              <a:t>		&lt;div id="sloupec2-float-right"&gt;...&lt;/div&gt; </a:t>
            </a:r>
          </a:p>
          <a:p>
            <a:pPr>
              <a:lnSpc>
                <a:spcPct val="80000"/>
              </a:lnSpc>
              <a:buFont typeface="Wingdings" pitchFamily="2" charset="2"/>
              <a:buNone/>
            </a:pPr>
            <a:r>
              <a:rPr lang="cs-CZ" sz="1200"/>
              <a:t>		&lt;hr class="cistic"&gt; </a:t>
            </a:r>
          </a:p>
          <a:p>
            <a:pPr>
              <a:lnSpc>
                <a:spcPct val="80000"/>
              </a:lnSpc>
              <a:buFont typeface="Wingdings" pitchFamily="2" charset="2"/>
              <a:buNone/>
            </a:pPr>
            <a:r>
              <a:rPr lang="cs-CZ" sz="1200"/>
              <a:t>	&lt;/div&gt;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idx="4294967295"/>
          </p:nvPr>
        </p:nvSpPr>
        <p:spPr/>
        <p:txBody>
          <a:bodyPr/>
          <a:lstStyle/>
          <a:p>
            <a:r>
              <a:rPr lang="cs-CZ" dirty="0" smtClean="0"/>
              <a:t>Anotace</a:t>
            </a:r>
            <a:endParaRPr lang="cs-CZ" dirty="0"/>
          </a:p>
        </p:txBody>
      </p:sp>
      <p:graphicFrame>
        <p:nvGraphicFramePr>
          <p:cNvPr id="4" name="Tabulka 3"/>
          <p:cNvGraphicFramePr>
            <a:graphicFrameLocks noGrp="1"/>
          </p:cNvGraphicFramePr>
          <p:nvPr/>
        </p:nvGraphicFramePr>
        <p:xfrm>
          <a:off x="565212" y="188640"/>
          <a:ext cx="8229600" cy="6395872"/>
        </p:xfrm>
        <a:graphic>
          <a:graphicData uri="http://schemas.openxmlformats.org/drawingml/2006/table">
            <a:tbl>
              <a:tblPr>
                <a:tableStyleId>{5C22544A-7EE6-4342-B048-85BDC9FD1C3A}</a:tableStyleId>
              </a:tblPr>
              <a:tblGrid>
                <a:gridCol w="2921508"/>
                <a:gridCol w="5308092"/>
              </a:tblGrid>
              <a:tr h="0">
                <a:tc>
                  <a:txBody>
                    <a:bodyPr/>
                    <a:lstStyle/>
                    <a:p>
                      <a:pPr>
                        <a:lnSpc>
                          <a:spcPct val="115000"/>
                        </a:lnSpc>
                        <a:spcAft>
                          <a:spcPts val="0"/>
                        </a:spcAft>
                      </a:pPr>
                      <a:r>
                        <a:rPr lang="cs-CZ" sz="1800" dirty="0" smtClean="0">
                          <a:effectLst/>
                        </a:rPr>
                        <a:t>Název školy</a:t>
                      </a:r>
                      <a:endParaRPr lang="cs-CZ" sz="1800" dirty="0">
                        <a:effectLst/>
                        <a:latin typeface="Calibri"/>
                        <a:ea typeface="Calibri"/>
                        <a:cs typeface="Times New Roman"/>
                      </a:endParaRPr>
                    </a:p>
                  </a:txBody>
                  <a:tcPr marL="0" marR="0" marT="0" marB="0"/>
                </a:tc>
                <a:tc>
                  <a:txBody>
                    <a:bodyPr/>
                    <a:lstStyle/>
                    <a:p>
                      <a:pPr>
                        <a:lnSpc>
                          <a:spcPct val="115000"/>
                        </a:lnSpc>
                        <a:spcAft>
                          <a:spcPts val="0"/>
                        </a:spcAft>
                      </a:pPr>
                      <a:r>
                        <a:rPr lang="cs-CZ" sz="1800" b="0" i="0" kern="1200" dirty="0" smtClean="0">
                          <a:solidFill>
                            <a:schemeClr val="dk1"/>
                          </a:solidFill>
                          <a:latin typeface="+mn-lt"/>
                          <a:ea typeface="+mn-ea"/>
                          <a:cs typeface="+mn-cs"/>
                        </a:rPr>
                        <a:t>Gymnázium a Jazyková škola s právem státní jazykové zkoušky Svitavy</a:t>
                      </a:r>
                      <a:endParaRPr lang="cs-CZ" sz="1800" dirty="0">
                        <a:effectLst/>
                        <a:latin typeface="Calibri"/>
                        <a:ea typeface="Calibri"/>
                        <a:cs typeface="Times New Roman"/>
                      </a:endParaRPr>
                    </a:p>
                  </a:txBody>
                  <a:tcPr marL="0" marR="0" marT="0" marB="0"/>
                </a:tc>
              </a:tr>
              <a:tr h="0">
                <a:tc>
                  <a:txBody>
                    <a:bodyPr/>
                    <a:lstStyle/>
                    <a:p>
                      <a:pPr>
                        <a:lnSpc>
                          <a:spcPct val="115000"/>
                        </a:lnSpc>
                        <a:spcAft>
                          <a:spcPts val="0"/>
                        </a:spcAft>
                      </a:pPr>
                      <a:r>
                        <a:rPr lang="cs-CZ" sz="1800">
                          <a:effectLst/>
                        </a:rPr>
                        <a:t>Adresa školy</a:t>
                      </a:r>
                      <a:endParaRPr lang="cs-CZ" sz="1800">
                        <a:effectLst/>
                        <a:latin typeface="Calibri"/>
                        <a:ea typeface="Calibri"/>
                        <a:cs typeface="Times New Roman"/>
                      </a:endParaRPr>
                    </a:p>
                  </a:txBody>
                  <a:tcPr marL="0" marR="0" marT="0" marB="0"/>
                </a:tc>
                <a:tc>
                  <a:txBody>
                    <a:bodyPr/>
                    <a:lstStyle/>
                    <a:p>
                      <a:pPr>
                        <a:lnSpc>
                          <a:spcPct val="115000"/>
                        </a:lnSpc>
                        <a:spcAft>
                          <a:spcPts val="0"/>
                        </a:spcAft>
                      </a:pPr>
                      <a:r>
                        <a:rPr lang="cs-CZ" sz="1800" b="0" i="0" kern="1200" dirty="0" smtClean="0">
                          <a:solidFill>
                            <a:schemeClr val="dk1"/>
                          </a:solidFill>
                          <a:latin typeface="+mn-lt"/>
                          <a:ea typeface="+mn-ea"/>
                          <a:cs typeface="+mn-cs"/>
                        </a:rPr>
                        <a:t>Sokolovská 1638, 568 02 Svitavy</a:t>
                      </a:r>
                      <a:endParaRPr lang="cs-CZ" sz="1800" dirty="0">
                        <a:effectLst/>
                        <a:latin typeface="Calibri"/>
                        <a:ea typeface="Calibri"/>
                        <a:cs typeface="Times New Roman"/>
                      </a:endParaRPr>
                    </a:p>
                  </a:txBody>
                  <a:tcPr marL="0" marR="0" marT="0" marB="0"/>
                </a:tc>
              </a:tr>
              <a:tr h="0">
                <a:tc>
                  <a:txBody>
                    <a:bodyPr/>
                    <a:lstStyle/>
                    <a:p>
                      <a:pPr>
                        <a:lnSpc>
                          <a:spcPct val="115000"/>
                        </a:lnSpc>
                        <a:spcAft>
                          <a:spcPts val="0"/>
                        </a:spcAft>
                      </a:pPr>
                      <a:r>
                        <a:rPr lang="cs-CZ" sz="1800" dirty="0" smtClean="0">
                          <a:effectLst/>
                        </a:rPr>
                        <a:t>IČO</a:t>
                      </a:r>
                      <a:endParaRPr lang="cs-CZ" sz="1800" dirty="0">
                        <a:effectLst/>
                        <a:latin typeface="Calibri"/>
                        <a:ea typeface="Calibri"/>
                        <a:cs typeface="Times New Roman"/>
                      </a:endParaRPr>
                    </a:p>
                  </a:txBody>
                  <a:tcPr marL="0" marR="0" marT="0" marB="0"/>
                </a:tc>
                <a:tc>
                  <a:txBody>
                    <a:bodyPr/>
                    <a:lstStyle/>
                    <a:p>
                      <a:pPr>
                        <a:lnSpc>
                          <a:spcPct val="115000"/>
                        </a:lnSpc>
                        <a:spcAft>
                          <a:spcPts val="0"/>
                        </a:spcAft>
                      </a:pPr>
                      <a:r>
                        <a:rPr lang="cs-CZ" sz="1800" b="0" i="0" kern="1200" dirty="0" smtClean="0">
                          <a:solidFill>
                            <a:schemeClr val="dk1"/>
                          </a:solidFill>
                          <a:latin typeface="+mn-lt"/>
                          <a:ea typeface="+mn-ea"/>
                          <a:cs typeface="+mn-cs"/>
                        </a:rPr>
                        <a:t>62033026</a:t>
                      </a:r>
                      <a:endParaRPr lang="cs-CZ" sz="1800" dirty="0">
                        <a:effectLst/>
                        <a:latin typeface="Calibri"/>
                        <a:ea typeface="Calibri"/>
                        <a:cs typeface="Times New Roman"/>
                      </a:endParaRPr>
                    </a:p>
                  </a:txBody>
                  <a:tcPr marL="0" marR="0" marT="0" marB="0"/>
                </a:tc>
              </a:tr>
              <a:tr h="0">
                <a:tc>
                  <a:txBody>
                    <a:bodyPr/>
                    <a:lstStyle/>
                    <a:p>
                      <a:pPr>
                        <a:lnSpc>
                          <a:spcPct val="115000"/>
                        </a:lnSpc>
                        <a:spcAft>
                          <a:spcPts val="0"/>
                        </a:spcAft>
                      </a:pPr>
                      <a:r>
                        <a:rPr lang="cs-CZ" sz="1800">
                          <a:effectLst/>
                        </a:rPr>
                        <a:t>Operační program</a:t>
                      </a:r>
                      <a:endParaRPr lang="cs-CZ" sz="1800">
                        <a:effectLst/>
                        <a:latin typeface="Calibri"/>
                        <a:ea typeface="Calibri"/>
                        <a:cs typeface="Times New Roman"/>
                      </a:endParaRPr>
                    </a:p>
                  </a:txBody>
                  <a:tcPr marL="0" marR="0" marT="0" marB="0"/>
                </a:tc>
                <a:tc>
                  <a:txBody>
                    <a:bodyPr/>
                    <a:lstStyle/>
                    <a:p>
                      <a:pPr>
                        <a:lnSpc>
                          <a:spcPct val="115000"/>
                        </a:lnSpc>
                        <a:spcAft>
                          <a:spcPts val="0"/>
                        </a:spcAft>
                      </a:pPr>
                      <a:r>
                        <a:rPr lang="cs-CZ" sz="1800" dirty="0">
                          <a:effectLst/>
                        </a:rPr>
                        <a:t>OP Vzdělávání pro konkurenceschopnost</a:t>
                      </a:r>
                      <a:endParaRPr lang="cs-CZ" sz="1800" dirty="0">
                        <a:effectLst/>
                        <a:latin typeface="Calibri"/>
                        <a:ea typeface="Calibri"/>
                        <a:cs typeface="Times New Roman"/>
                      </a:endParaRPr>
                    </a:p>
                  </a:txBody>
                  <a:tcPr marL="0" marR="0" marT="0" marB="0"/>
                </a:tc>
              </a:tr>
              <a:tr h="0">
                <a:tc>
                  <a:txBody>
                    <a:bodyPr/>
                    <a:lstStyle/>
                    <a:p>
                      <a:pPr>
                        <a:lnSpc>
                          <a:spcPct val="115000"/>
                        </a:lnSpc>
                        <a:spcAft>
                          <a:spcPts val="0"/>
                        </a:spcAft>
                      </a:pPr>
                      <a:r>
                        <a:rPr lang="cs-CZ" sz="1800">
                          <a:effectLst/>
                        </a:rPr>
                        <a:t>Registrační číslo</a:t>
                      </a:r>
                      <a:endParaRPr lang="cs-CZ" sz="1800">
                        <a:effectLst/>
                        <a:latin typeface="Calibri"/>
                        <a:ea typeface="Calibri"/>
                        <a:cs typeface="Times New Roman"/>
                      </a:endParaRPr>
                    </a:p>
                  </a:txBody>
                  <a:tcPr marL="0" marR="0" marT="0" marB="0"/>
                </a:tc>
                <a:tc>
                  <a:txBody>
                    <a:bodyPr/>
                    <a:lstStyle/>
                    <a:p>
                      <a:r>
                        <a:rPr lang="cs-CZ" sz="1800" b="0" kern="1200" dirty="0" smtClean="0">
                          <a:solidFill>
                            <a:schemeClr val="dk1"/>
                          </a:solidFill>
                          <a:latin typeface="+mn-lt"/>
                          <a:ea typeface="+mn-ea"/>
                          <a:cs typeface="+mn-cs"/>
                        </a:rPr>
                        <a:t>CZ.1.07/1.1.28/01.0050</a:t>
                      </a:r>
                    </a:p>
                  </a:txBody>
                  <a:tcPr marL="0" marR="0" marT="0" marB="0"/>
                </a:tc>
              </a:tr>
              <a:tr h="0">
                <a:tc>
                  <a:txBody>
                    <a:bodyPr/>
                    <a:lstStyle/>
                    <a:p>
                      <a:pPr>
                        <a:lnSpc>
                          <a:spcPct val="115000"/>
                        </a:lnSpc>
                        <a:spcAft>
                          <a:spcPts val="0"/>
                        </a:spcAft>
                      </a:pPr>
                      <a:r>
                        <a:rPr lang="cs-CZ" sz="1800" dirty="0">
                          <a:effectLst/>
                        </a:rPr>
                        <a:t>Označení vzdělávacího materiálu</a:t>
                      </a:r>
                      <a:endParaRPr lang="cs-CZ" sz="1800" dirty="0">
                        <a:effectLst/>
                        <a:latin typeface="Calibri"/>
                        <a:ea typeface="Calibri"/>
                        <a:cs typeface="Times New Roman"/>
                      </a:endParaRPr>
                    </a:p>
                  </a:txBody>
                  <a:tcPr marL="0" marR="0" marT="0" marB="0"/>
                </a:tc>
                <a:tc>
                  <a:txBody>
                    <a:bodyPr/>
                    <a:lstStyle/>
                    <a:p>
                      <a:pPr>
                        <a:lnSpc>
                          <a:spcPct val="115000"/>
                        </a:lnSpc>
                        <a:spcAft>
                          <a:spcPts val="0"/>
                        </a:spcAft>
                      </a:pPr>
                      <a:r>
                        <a:rPr lang="cs-CZ" sz="1800" dirty="0" smtClean="0">
                          <a:effectLst/>
                          <a:latin typeface="+mn-lt"/>
                          <a:ea typeface="Calibri"/>
                          <a:cs typeface="Times New Roman"/>
                        </a:rPr>
                        <a:t> 1.IT - K_INOVACE_1.IT.09</a:t>
                      </a:r>
                      <a:endParaRPr lang="cs-CZ" sz="1800" dirty="0">
                        <a:effectLst/>
                        <a:latin typeface="Calibri"/>
                        <a:ea typeface="Calibri"/>
                        <a:cs typeface="Times New Roman"/>
                      </a:endParaRPr>
                    </a:p>
                  </a:txBody>
                  <a:tcPr marL="0" marR="0" marT="0" marB="0"/>
                </a:tc>
              </a:tr>
              <a:tr h="0">
                <a:tc>
                  <a:txBody>
                    <a:bodyPr/>
                    <a:lstStyle/>
                    <a:p>
                      <a:pPr>
                        <a:lnSpc>
                          <a:spcPct val="115000"/>
                        </a:lnSpc>
                        <a:spcAft>
                          <a:spcPts val="0"/>
                        </a:spcAft>
                      </a:pPr>
                      <a:r>
                        <a:rPr lang="cs-CZ" sz="1800">
                          <a:effectLst/>
                        </a:rPr>
                        <a:t>Tematická oblast</a:t>
                      </a:r>
                      <a:endParaRPr lang="cs-CZ" sz="1800">
                        <a:effectLst/>
                        <a:latin typeface="Calibri"/>
                        <a:ea typeface="Calibri"/>
                        <a:cs typeface="Times New Roman"/>
                      </a:endParaRPr>
                    </a:p>
                  </a:txBody>
                  <a:tcPr marL="0" marR="0" marT="0" marB="0"/>
                </a:tc>
                <a:tc>
                  <a:txBody>
                    <a:bodyPr/>
                    <a:lstStyle/>
                    <a:p>
                      <a:pPr>
                        <a:lnSpc>
                          <a:spcPct val="115000"/>
                        </a:lnSpc>
                        <a:spcAft>
                          <a:spcPts val="0"/>
                        </a:spcAft>
                      </a:pPr>
                      <a:r>
                        <a:rPr lang="cs-CZ" sz="1800" dirty="0">
                          <a:effectLst/>
                        </a:rPr>
                        <a:t> </a:t>
                      </a:r>
                      <a:endParaRPr lang="cs-CZ" sz="1800" dirty="0">
                        <a:effectLst/>
                        <a:latin typeface="Calibri"/>
                        <a:ea typeface="Calibri"/>
                        <a:cs typeface="Times New Roman"/>
                      </a:endParaRPr>
                    </a:p>
                  </a:txBody>
                  <a:tcPr marL="0" marR="0" marT="0" marB="0"/>
                </a:tc>
              </a:tr>
              <a:tr h="0">
                <a:tc>
                  <a:txBody>
                    <a:bodyPr/>
                    <a:lstStyle/>
                    <a:p>
                      <a:pPr>
                        <a:lnSpc>
                          <a:spcPct val="115000"/>
                        </a:lnSpc>
                        <a:spcAft>
                          <a:spcPts val="0"/>
                        </a:spcAft>
                      </a:pPr>
                      <a:r>
                        <a:rPr lang="cs-CZ" sz="1800">
                          <a:effectLst/>
                        </a:rPr>
                        <a:t>Název vzdělávacího materiálu</a:t>
                      </a:r>
                      <a:endParaRPr lang="cs-CZ" sz="1800">
                        <a:effectLst/>
                        <a:latin typeface="Calibri"/>
                        <a:ea typeface="Calibri"/>
                        <a:cs typeface="Times New Roman"/>
                      </a:endParaRPr>
                    </a:p>
                  </a:txBody>
                  <a:tcPr marL="0" marR="0" marT="0" marB="0"/>
                </a:tc>
                <a:tc>
                  <a:txBody>
                    <a:bodyPr/>
                    <a:lstStyle/>
                    <a:p>
                      <a:pPr>
                        <a:lnSpc>
                          <a:spcPct val="115000"/>
                        </a:lnSpc>
                        <a:spcAft>
                          <a:spcPts val="0"/>
                        </a:spcAft>
                      </a:pPr>
                      <a:r>
                        <a:rPr lang="cs-CZ" dirty="0" smtClean="0"/>
                        <a:t>Kaskádové styly</a:t>
                      </a:r>
                      <a:endParaRPr lang="cs-CZ" sz="1800" dirty="0">
                        <a:effectLst/>
                        <a:latin typeface="Calibri"/>
                        <a:ea typeface="Calibri"/>
                        <a:cs typeface="Times New Roman"/>
                      </a:endParaRPr>
                    </a:p>
                  </a:txBody>
                  <a:tcPr marL="0" marR="0" marT="0" marB="0"/>
                </a:tc>
              </a:tr>
              <a:tr h="45428">
                <a:tc>
                  <a:txBody>
                    <a:bodyPr/>
                    <a:lstStyle/>
                    <a:p>
                      <a:pPr>
                        <a:lnSpc>
                          <a:spcPct val="115000"/>
                        </a:lnSpc>
                        <a:spcAft>
                          <a:spcPts val="0"/>
                        </a:spcAft>
                      </a:pPr>
                      <a:r>
                        <a:rPr lang="cs-CZ" sz="1800">
                          <a:effectLst/>
                        </a:rPr>
                        <a:t>Druh učebního materiálu</a:t>
                      </a:r>
                      <a:endParaRPr lang="cs-CZ" sz="1800">
                        <a:effectLst/>
                        <a:latin typeface="Calibri"/>
                        <a:ea typeface="Calibri"/>
                        <a:cs typeface="Times New Roman"/>
                      </a:endParaRPr>
                    </a:p>
                  </a:txBody>
                  <a:tcPr marL="0" marR="0" marT="0" marB="0"/>
                </a:tc>
                <a:tc>
                  <a:txBody>
                    <a:bodyPr/>
                    <a:lstStyle/>
                    <a:p>
                      <a:pPr>
                        <a:lnSpc>
                          <a:spcPct val="115000"/>
                        </a:lnSpc>
                        <a:spcAft>
                          <a:spcPts val="0"/>
                        </a:spcAft>
                      </a:pPr>
                      <a:r>
                        <a:rPr lang="cs-CZ" sz="1800" dirty="0" smtClean="0">
                          <a:effectLst/>
                          <a:latin typeface="Calibri"/>
                          <a:ea typeface="Calibri"/>
                          <a:cs typeface="Times New Roman"/>
                        </a:rPr>
                        <a:t>Výukový</a:t>
                      </a:r>
                      <a:r>
                        <a:rPr lang="cs-CZ" sz="1800" baseline="0" dirty="0" smtClean="0">
                          <a:effectLst/>
                          <a:latin typeface="Calibri"/>
                          <a:ea typeface="Calibri"/>
                          <a:cs typeface="Times New Roman"/>
                        </a:rPr>
                        <a:t> materiál</a:t>
                      </a:r>
                      <a:endParaRPr lang="cs-CZ" sz="1800" dirty="0">
                        <a:effectLst/>
                        <a:latin typeface="Calibri"/>
                        <a:ea typeface="Calibri"/>
                        <a:cs typeface="Times New Roman"/>
                      </a:endParaRPr>
                    </a:p>
                  </a:txBody>
                  <a:tcPr marL="0" marR="0" marT="0" marB="0"/>
                </a:tc>
              </a:tr>
              <a:tr h="717448">
                <a:tc>
                  <a:txBody>
                    <a:bodyPr/>
                    <a:lstStyle/>
                    <a:p>
                      <a:pPr>
                        <a:lnSpc>
                          <a:spcPct val="115000"/>
                        </a:lnSpc>
                        <a:spcAft>
                          <a:spcPts val="0"/>
                        </a:spcAft>
                      </a:pPr>
                      <a:r>
                        <a:rPr lang="cs-CZ" sz="1800">
                          <a:effectLst/>
                        </a:rPr>
                        <a:t>Anotace</a:t>
                      </a:r>
                      <a:endParaRPr lang="cs-CZ" sz="1800">
                        <a:effectLst/>
                        <a:latin typeface="Calibri"/>
                        <a:ea typeface="Calibri"/>
                        <a:cs typeface="Times New Roman"/>
                      </a:endParaRPr>
                    </a:p>
                  </a:txBody>
                  <a:tcPr marL="0" marR="0" marT="0" marB="0"/>
                </a:tc>
                <a:tc>
                  <a:txBody>
                    <a:bodyPr/>
                    <a:lstStyle/>
                    <a:p>
                      <a:pPr>
                        <a:spcAft>
                          <a:spcPts val="0"/>
                        </a:spcAft>
                      </a:pPr>
                      <a:r>
                        <a:rPr lang="cs-CZ" sz="1200" dirty="0" smtClean="0">
                          <a:effectLst/>
                        </a:rPr>
                        <a:t>Prezentace pro výuku</a:t>
                      </a:r>
                      <a:r>
                        <a:rPr lang="cs-CZ" sz="1200" baseline="0" dirty="0" smtClean="0">
                          <a:effectLst/>
                        </a:rPr>
                        <a:t> CSS stylů</a:t>
                      </a:r>
                      <a:endParaRPr lang="cs-CZ" sz="1200" dirty="0">
                        <a:effectLst/>
                      </a:endParaRPr>
                    </a:p>
                  </a:txBody>
                  <a:tcPr marL="0" marR="0" marT="0" marB="0"/>
                </a:tc>
              </a:tr>
              <a:tr h="0">
                <a:tc>
                  <a:txBody>
                    <a:bodyPr/>
                    <a:lstStyle/>
                    <a:p>
                      <a:pPr>
                        <a:lnSpc>
                          <a:spcPct val="115000"/>
                        </a:lnSpc>
                        <a:spcAft>
                          <a:spcPts val="0"/>
                        </a:spcAft>
                      </a:pPr>
                      <a:r>
                        <a:rPr lang="cs-CZ" sz="1800">
                          <a:effectLst/>
                        </a:rPr>
                        <a:t>Klíčová slova</a:t>
                      </a:r>
                      <a:endParaRPr lang="cs-CZ" sz="1800">
                        <a:effectLst/>
                        <a:latin typeface="Calibri"/>
                        <a:ea typeface="Calibri"/>
                        <a:cs typeface="Times New Roman"/>
                      </a:endParaRPr>
                    </a:p>
                  </a:txBody>
                  <a:tcPr marL="0" marR="0" marT="0" marB="0"/>
                </a:tc>
                <a:tc>
                  <a:txBody>
                    <a:bodyPr/>
                    <a:lstStyle/>
                    <a:p>
                      <a:pPr>
                        <a:lnSpc>
                          <a:spcPct val="115000"/>
                        </a:lnSpc>
                        <a:spcAft>
                          <a:spcPts val="0"/>
                        </a:spcAft>
                      </a:pPr>
                      <a:r>
                        <a:rPr lang="cs-CZ" sz="1600" dirty="0" err="1" smtClean="0">
                          <a:effectLst/>
                        </a:rPr>
                        <a:t>Html</a:t>
                      </a:r>
                      <a:r>
                        <a:rPr lang="cs-CZ" sz="1600" dirty="0" smtClean="0">
                          <a:effectLst/>
                        </a:rPr>
                        <a:t>, CSS, </a:t>
                      </a:r>
                      <a:r>
                        <a:rPr lang="cs-CZ" sz="1600" dirty="0" err="1" smtClean="0">
                          <a:effectLst/>
                        </a:rPr>
                        <a:t>tagy</a:t>
                      </a:r>
                      <a:r>
                        <a:rPr lang="cs-CZ" sz="1600" dirty="0" smtClean="0">
                          <a:effectLst/>
                        </a:rPr>
                        <a:t>, selektory, vlastnosti, třídy, </a:t>
                      </a:r>
                      <a:r>
                        <a:rPr lang="cs-CZ" sz="1600" dirty="0" err="1" smtClean="0">
                          <a:effectLst/>
                        </a:rPr>
                        <a:t>pseudotřídy</a:t>
                      </a:r>
                      <a:endParaRPr lang="cs-CZ" sz="1600" dirty="0">
                        <a:effectLst/>
                        <a:latin typeface="Calibri"/>
                        <a:ea typeface="Calibri"/>
                        <a:cs typeface="Times New Roman"/>
                      </a:endParaRPr>
                    </a:p>
                  </a:txBody>
                  <a:tcPr marL="0" marR="0" marT="0" marB="0"/>
                </a:tc>
              </a:tr>
              <a:tr h="0">
                <a:tc>
                  <a:txBody>
                    <a:bodyPr/>
                    <a:lstStyle/>
                    <a:p>
                      <a:pPr>
                        <a:lnSpc>
                          <a:spcPct val="115000"/>
                        </a:lnSpc>
                        <a:spcAft>
                          <a:spcPts val="0"/>
                        </a:spcAft>
                      </a:pPr>
                      <a:r>
                        <a:rPr lang="cs-CZ" sz="1800">
                          <a:effectLst/>
                        </a:rPr>
                        <a:t>Ročník</a:t>
                      </a:r>
                      <a:endParaRPr lang="cs-CZ" sz="1800">
                        <a:effectLst/>
                        <a:latin typeface="Calibri"/>
                        <a:ea typeface="Calibri"/>
                        <a:cs typeface="Times New Roman"/>
                      </a:endParaRPr>
                    </a:p>
                  </a:txBody>
                  <a:tcPr marL="0" marR="0" marT="0" marB="0"/>
                </a:tc>
                <a:tc>
                  <a:txBody>
                    <a:bodyPr/>
                    <a:lstStyle/>
                    <a:p>
                      <a:pPr>
                        <a:lnSpc>
                          <a:spcPct val="115000"/>
                        </a:lnSpc>
                        <a:spcAft>
                          <a:spcPts val="0"/>
                        </a:spcAft>
                      </a:pPr>
                      <a:r>
                        <a:rPr lang="cs-CZ" sz="1800" dirty="0" smtClean="0">
                          <a:effectLst/>
                        </a:rPr>
                        <a:t>3.</a:t>
                      </a:r>
                      <a:endParaRPr lang="cs-CZ" sz="1800" dirty="0">
                        <a:effectLst/>
                        <a:latin typeface="Calibri"/>
                        <a:ea typeface="Calibri"/>
                        <a:cs typeface="Times New Roman"/>
                      </a:endParaRPr>
                    </a:p>
                  </a:txBody>
                  <a:tcPr marL="0" marR="0" marT="0" marB="0"/>
                </a:tc>
              </a:tr>
              <a:tr h="0">
                <a:tc>
                  <a:txBody>
                    <a:bodyPr/>
                    <a:lstStyle/>
                    <a:p>
                      <a:pPr>
                        <a:lnSpc>
                          <a:spcPct val="115000"/>
                        </a:lnSpc>
                        <a:spcAft>
                          <a:spcPts val="0"/>
                        </a:spcAft>
                      </a:pPr>
                      <a:r>
                        <a:rPr lang="cs-CZ" sz="1800" dirty="0">
                          <a:effectLst/>
                        </a:rPr>
                        <a:t>Typická věková skupina</a:t>
                      </a:r>
                      <a:endParaRPr lang="cs-CZ" sz="1800" dirty="0">
                        <a:effectLst/>
                        <a:latin typeface="Calibri"/>
                        <a:ea typeface="Calibri"/>
                        <a:cs typeface="Times New Roman"/>
                      </a:endParaRPr>
                    </a:p>
                  </a:txBody>
                  <a:tcPr marL="0" marR="0" marT="0" marB="0"/>
                </a:tc>
                <a:tc>
                  <a:txBody>
                    <a:bodyPr/>
                    <a:lstStyle/>
                    <a:p>
                      <a:pPr>
                        <a:lnSpc>
                          <a:spcPct val="115000"/>
                        </a:lnSpc>
                        <a:spcAft>
                          <a:spcPts val="0"/>
                        </a:spcAft>
                      </a:pPr>
                      <a:r>
                        <a:rPr lang="cs-CZ" sz="1800" dirty="0" smtClean="0">
                          <a:effectLst/>
                        </a:rPr>
                        <a:t>17–18 let</a:t>
                      </a:r>
                      <a:endParaRPr lang="cs-CZ" sz="1800" dirty="0">
                        <a:effectLst/>
                        <a:latin typeface="Calibri"/>
                        <a:ea typeface="Calibri"/>
                        <a:cs typeface="Times New Roman"/>
                      </a:endParaRPr>
                    </a:p>
                  </a:txBody>
                  <a:tcPr marL="0" marR="0" marT="0" marB="0"/>
                </a:tc>
              </a:tr>
              <a:tr h="0">
                <a:tc>
                  <a:txBody>
                    <a:bodyPr/>
                    <a:lstStyle/>
                    <a:p>
                      <a:pPr>
                        <a:lnSpc>
                          <a:spcPct val="115000"/>
                        </a:lnSpc>
                        <a:spcAft>
                          <a:spcPts val="0"/>
                        </a:spcAft>
                      </a:pPr>
                      <a:r>
                        <a:rPr lang="cs-CZ" sz="1800">
                          <a:effectLst/>
                        </a:rPr>
                        <a:t>Speciální vzdělávací potřeby</a:t>
                      </a:r>
                      <a:endParaRPr lang="cs-CZ" sz="1800">
                        <a:effectLst/>
                        <a:latin typeface="Calibri"/>
                        <a:ea typeface="Calibri"/>
                        <a:cs typeface="Times New Roman"/>
                      </a:endParaRPr>
                    </a:p>
                  </a:txBody>
                  <a:tcPr marL="0" marR="0" marT="0" marB="0"/>
                </a:tc>
                <a:tc>
                  <a:txBody>
                    <a:bodyPr/>
                    <a:lstStyle/>
                    <a:p>
                      <a:pPr>
                        <a:lnSpc>
                          <a:spcPct val="115000"/>
                        </a:lnSpc>
                        <a:spcAft>
                          <a:spcPts val="0"/>
                        </a:spcAft>
                      </a:pPr>
                      <a:r>
                        <a:rPr lang="cs-CZ" sz="1800" dirty="0" smtClean="0">
                          <a:effectLst/>
                        </a:rPr>
                        <a:t>Žádné</a:t>
                      </a:r>
                      <a:endParaRPr lang="cs-CZ" sz="1800" dirty="0">
                        <a:effectLst/>
                        <a:latin typeface="Calibri"/>
                        <a:ea typeface="Calibri"/>
                        <a:cs typeface="Times New Roman"/>
                      </a:endParaRPr>
                    </a:p>
                  </a:txBody>
                  <a:tcPr marL="0" marR="0" marT="0" marB="0"/>
                </a:tc>
              </a:tr>
              <a:tr h="0">
                <a:tc>
                  <a:txBody>
                    <a:bodyPr/>
                    <a:lstStyle/>
                    <a:p>
                      <a:pPr>
                        <a:lnSpc>
                          <a:spcPct val="115000"/>
                        </a:lnSpc>
                        <a:spcAft>
                          <a:spcPts val="0"/>
                        </a:spcAft>
                      </a:pPr>
                      <a:r>
                        <a:rPr lang="cs-CZ" sz="1800">
                          <a:effectLst/>
                        </a:rPr>
                        <a:t>Autor</a:t>
                      </a:r>
                      <a:endParaRPr lang="cs-CZ" sz="1800">
                        <a:effectLst/>
                        <a:latin typeface="Calibri"/>
                        <a:ea typeface="Calibri"/>
                        <a:cs typeface="Times New Roman"/>
                      </a:endParaRPr>
                    </a:p>
                  </a:txBody>
                  <a:tcPr marL="0" marR="0" marT="0" marB="0"/>
                </a:tc>
                <a:tc>
                  <a:txBody>
                    <a:bodyPr/>
                    <a:lstStyle/>
                    <a:p>
                      <a:pPr>
                        <a:lnSpc>
                          <a:spcPct val="115000"/>
                        </a:lnSpc>
                        <a:spcAft>
                          <a:spcPts val="0"/>
                        </a:spcAft>
                      </a:pPr>
                      <a:r>
                        <a:rPr lang="cs-CZ" sz="1800" dirty="0" err="1">
                          <a:effectLst/>
                        </a:rPr>
                        <a:t>D</a:t>
                      </a:r>
                      <a:r>
                        <a:rPr lang="cs-CZ" sz="1800" dirty="0" err="1" smtClean="0">
                          <a:effectLst/>
                        </a:rPr>
                        <a:t>itta</a:t>
                      </a:r>
                      <a:r>
                        <a:rPr lang="cs-CZ" sz="1800" dirty="0" smtClean="0">
                          <a:effectLst/>
                        </a:rPr>
                        <a:t> Kukaňová</a:t>
                      </a:r>
                      <a:endParaRPr lang="cs-CZ" sz="1800" dirty="0">
                        <a:effectLst/>
                        <a:latin typeface="Calibri"/>
                        <a:ea typeface="Calibri"/>
                        <a:cs typeface="Times New Roman"/>
                      </a:endParaRPr>
                    </a:p>
                  </a:txBody>
                  <a:tcPr marL="0" marR="0" marT="0" marB="0"/>
                </a:tc>
              </a:tr>
              <a:tr h="0">
                <a:tc>
                  <a:txBody>
                    <a:bodyPr/>
                    <a:lstStyle/>
                    <a:p>
                      <a:pPr>
                        <a:lnSpc>
                          <a:spcPct val="115000"/>
                        </a:lnSpc>
                        <a:spcAft>
                          <a:spcPts val="0"/>
                        </a:spcAft>
                      </a:pPr>
                      <a:r>
                        <a:rPr lang="cs-CZ" sz="1800">
                          <a:effectLst/>
                        </a:rPr>
                        <a:t>Zhotoveno</a:t>
                      </a:r>
                      <a:endParaRPr lang="cs-CZ" sz="1800">
                        <a:effectLst/>
                        <a:latin typeface="Calibri"/>
                        <a:ea typeface="Calibri"/>
                        <a:cs typeface="Times New Roman"/>
                      </a:endParaRPr>
                    </a:p>
                  </a:txBody>
                  <a:tcPr marL="0" marR="0" marT="0" marB="0"/>
                </a:tc>
                <a:tc>
                  <a:txBody>
                    <a:bodyPr/>
                    <a:lstStyle/>
                    <a:p>
                      <a:pPr>
                        <a:lnSpc>
                          <a:spcPct val="115000"/>
                        </a:lnSpc>
                        <a:spcAft>
                          <a:spcPts val="0"/>
                        </a:spcAft>
                      </a:pPr>
                      <a:r>
                        <a:rPr lang="cs-CZ" sz="1800" smtClean="0">
                          <a:effectLst/>
                        </a:rPr>
                        <a:t>duben </a:t>
                      </a:r>
                      <a:r>
                        <a:rPr lang="cs-CZ" sz="1800" dirty="0" smtClean="0">
                          <a:effectLst/>
                        </a:rPr>
                        <a:t>2013</a:t>
                      </a:r>
                      <a:endParaRPr lang="cs-CZ" sz="1800" dirty="0">
                        <a:effectLst/>
                        <a:latin typeface="Calibri"/>
                        <a:ea typeface="Calibri"/>
                        <a:cs typeface="Times New Roman"/>
                      </a:endParaRPr>
                    </a:p>
                  </a:txBody>
                  <a:tcPr marL="0" marR="0" marT="0" marB="0"/>
                </a:tc>
              </a:tr>
              <a:tr h="0">
                <a:tc>
                  <a:txBody>
                    <a:bodyPr/>
                    <a:lstStyle/>
                    <a:p>
                      <a:pPr>
                        <a:lnSpc>
                          <a:spcPct val="115000"/>
                        </a:lnSpc>
                        <a:spcAft>
                          <a:spcPts val="0"/>
                        </a:spcAft>
                      </a:pPr>
                      <a:r>
                        <a:rPr lang="cs-CZ" sz="1800" dirty="0">
                          <a:effectLst/>
                        </a:rPr>
                        <a:t>Celková velikost</a:t>
                      </a:r>
                      <a:endParaRPr lang="cs-CZ" sz="1800" dirty="0">
                        <a:effectLst/>
                        <a:latin typeface="Calibri"/>
                        <a:ea typeface="Calibri"/>
                        <a:cs typeface="Times New Roman"/>
                      </a:endParaRPr>
                    </a:p>
                  </a:txBody>
                  <a:tcPr marL="0" marR="0" marT="0" marB="0"/>
                </a:tc>
                <a:tc>
                  <a:txBody>
                    <a:bodyPr/>
                    <a:lstStyle/>
                    <a:p>
                      <a:pPr>
                        <a:lnSpc>
                          <a:spcPct val="115000"/>
                        </a:lnSpc>
                        <a:spcAft>
                          <a:spcPts val="0"/>
                        </a:spcAft>
                      </a:pPr>
                      <a:r>
                        <a:rPr lang="cs-CZ" sz="1800" dirty="0" smtClean="0">
                          <a:effectLst/>
                        </a:rPr>
                        <a:t>355 </a:t>
                      </a:r>
                      <a:r>
                        <a:rPr lang="cs-CZ" sz="1800" dirty="0">
                          <a:effectLst/>
                        </a:rPr>
                        <a:t>kB</a:t>
                      </a:r>
                      <a:endParaRPr lang="cs-CZ" sz="1800" dirty="0">
                        <a:effectLst/>
                        <a:latin typeface="Calibri"/>
                        <a:ea typeface="Calibri"/>
                        <a:cs typeface="Times New Roman"/>
                      </a:endParaRPr>
                    </a:p>
                  </a:txBody>
                  <a:tcPr marL="0" marR="0" marT="0" marB="0"/>
                </a:tc>
              </a:tr>
            </a:tbl>
          </a:graphicData>
        </a:graphic>
      </p:graphicFrame>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a:tabLst>
                <a:tab pos="7446963" algn="r"/>
              </a:tabLst>
            </a:pPr>
            <a:r>
              <a:rPr lang="cs-CZ"/>
              <a:t>Hodnoty a jednotky 	</a:t>
            </a:r>
            <a:r>
              <a:rPr lang="cs-CZ">
                <a:solidFill>
                  <a:srgbClr val="97B7CF"/>
                </a:solidFill>
              </a:rPr>
              <a:t>1/2</a:t>
            </a:r>
          </a:p>
        </p:txBody>
      </p:sp>
      <p:sp>
        <p:nvSpPr>
          <p:cNvPr id="62467" name="Rectangle 3"/>
          <p:cNvSpPr>
            <a:spLocks noGrp="1" noChangeArrowheads="1"/>
          </p:cNvSpPr>
          <p:nvPr>
            <p:ph type="body" idx="1"/>
          </p:nvPr>
        </p:nvSpPr>
        <p:spPr/>
        <p:txBody>
          <a:bodyPr/>
          <a:lstStyle/>
          <a:p>
            <a:pPr>
              <a:lnSpc>
                <a:spcPct val="80000"/>
              </a:lnSpc>
            </a:pPr>
            <a:r>
              <a:rPr lang="cs-CZ" sz="1800" b="1"/>
              <a:t>klíčová slova</a:t>
            </a:r>
            <a:r>
              <a:rPr lang="cs-CZ" sz="1800"/>
              <a:t>: </a:t>
            </a:r>
          </a:p>
          <a:p>
            <a:pPr>
              <a:lnSpc>
                <a:spcPct val="80000"/>
              </a:lnSpc>
              <a:buFont typeface="Wingdings" pitchFamily="2" charset="2"/>
              <a:buNone/>
            </a:pPr>
            <a:r>
              <a:rPr lang="cs-CZ" sz="1800"/>
              <a:t>	obvykle zastupují jinou hodnotu, </a:t>
            </a:r>
            <a:r>
              <a:rPr lang="cs-CZ" sz="1800" u="sng"/>
              <a:t>nepíšou se do uvozovek</a:t>
            </a:r>
          </a:p>
          <a:p>
            <a:pPr>
              <a:lnSpc>
                <a:spcPct val="80000"/>
              </a:lnSpc>
              <a:buFont typeface="Wingdings" pitchFamily="2" charset="2"/>
              <a:buNone/>
            </a:pPr>
            <a:r>
              <a:rPr lang="cs-CZ" sz="1800"/>
              <a:t>	např: yellow, red, green, none,…</a:t>
            </a:r>
          </a:p>
          <a:p>
            <a:pPr>
              <a:lnSpc>
                <a:spcPct val="80000"/>
              </a:lnSpc>
            </a:pPr>
            <a:r>
              <a:rPr lang="cs-CZ" sz="1800" b="1"/>
              <a:t>čísla</a:t>
            </a:r>
            <a:r>
              <a:rPr lang="cs-CZ" sz="1800"/>
              <a:t>: </a:t>
            </a:r>
          </a:p>
          <a:p>
            <a:pPr lvl="1">
              <a:lnSpc>
                <a:spcPct val="80000"/>
              </a:lnSpc>
            </a:pPr>
            <a:r>
              <a:rPr lang="cs-CZ" sz="1700"/>
              <a:t>celá – pomocí číslic 0-9 a znaménka + nebo -</a:t>
            </a:r>
          </a:p>
          <a:p>
            <a:pPr lvl="1">
              <a:lnSpc>
                <a:spcPct val="80000"/>
              </a:lnSpc>
            </a:pPr>
            <a:r>
              <a:rPr lang="cs-CZ" sz="1700"/>
              <a:t>desetinná – desetinná část se odděluje tečkou, nikoli des.čárkou </a:t>
            </a:r>
          </a:p>
          <a:p>
            <a:pPr lvl="1">
              <a:lnSpc>
                <a:spcPct val="80000"/>
              </a:lnSpc>
              <a:buFont typeface="Wingdings" pitchFamily="2" charset="2"/>
              <a:buNone/>
            </a:pPr>
            <a:r>
              <a:rPr lang="cs-CZ" sz="1700"/>
              <a:t>	(0.9 i .9 nulu je možné vynechat)</a:t>
            </a:r>
          </a:p>
          <a:p>
            <a:pPr>
              <a:lnSpc>
                <a:spcPct val="80000"/>
              </a:lnSpc>
            </a:pPr>
            <a:r>
              <a:rPr lang="cs-CZ" sz="1800" b="1"/>
              <a:t>relativní jednotky</a:t>
            </a:r>
            <a:r>
              <a:rPr lang="cs-CZ" sz="1800"/>
              <a:t>:</a:t>
            </a:r>
          </a:p>
          <a:p>
            <a:pPr lvl="1">
              <a:lnSpc>
                <a:spcPct val="80000"/>
              </a:lnSpc>
            </a:pPr>
            <a:r>
              <a:rPr lang="cs-CZ" sz="1700">
                <a:solidFill>
                  <a:srgbClr val="EA5E2C"/>
                </a:solidFill>
              </a:rPr>
              <a:t>em</a:t>
            </a:r>
            <a:r>
              <a:rPr lang="cs-CZ" sz="1700"/>
              <a:t> – velikost písma právě používaného prvku</a:t>
            </a:r>
          </a:p>
          <a:p>
            <a:pPr lvl="1">
              <a:lnSpc>
                <a:spcPct val="80000"/>
              </a:lnSpc>
            </a:pPr>
            <a:r>
              <a:rPr lang="cs-CZ" sz="1700">
                <a:solidFill>
                  <a:srgbClr val="EA5E2C"/>
                </a:solidFill>
              </a:rPr>
              <a:t>ex</a:t>
            </a:r>
            <a:r>
              <a:rPr lang="cs-CZ" sz="1700"/>
              <a:t> – výška malého písmene x u použitého fontu, věšina prohlížečů jej ale interpretuje jako polovinu em</a:t>
            </a:r>
          </a:p>
          <a:p>
            <a:pPr lvl="1">
              <a:lnSpc>
                <a:spcPct val="80000"/>
              </a:lnSpc>
            </a:pPr>
            <a:r>
              <a:rPr lang="cs-CZ" sz="1700">
                <a:solidFill>
                  <a:srgbClr val="EA5E2C"/>
                </a:solidFill>
              </a:rPr>
              <a:t>px</a:t>
            </a:r>
            <a:r>
              <a:rPr lang="cs-CZ" sz="1700"/>
              <a:t> – jeden bod obrazu (záleží na výstupním zařízení)</a:t>
            </a:r>
          </a:p>
          <a:p>
            <a:pPr>
              <a:lnSpc>
                <a:spcPct val="80000"/>
              </a:lnSpc>
            </a:pPr>
            <a:r>
              <a:rPr lang="cs-CZ" sz="1800" b="1"/>
              <a:t>absolutní jednotky</a:t>
            </a:r>
            <a:r>
              <a:rPr lang="cs-CZ" sz="1800"/>
              <a:t>:</a:t>
            </a:r>
          </a:p>
          <a:p>
            <a:pPr lvl="1">
              <a:lnSpc>
                <a:spcPct val="80000"/>
              </a:lnSpc>
            </a:pPr>
            <a:r>
              <a:rPr lang="cs-CZ" sz="1700">
                <a:solidFill>
                  <a:srgbClr val="EA5E2C"/>
                </a:solidFill>
              </a:rPr>
              <a:t>mm, cm, in</a:t>
            </a:r>
            <a:r>
              <a:rPr lang="cs-CZ" sz="1700"/>
              <a:t> (25,4mm)</a:t>
            </a:r>
          </a:p>
          <a:p>
            <a:pPr lvl="1">
              <a:lnSpc>
                <a:spcPct val="80000"/>
              </a:lnSpc>
            </a:pPr>
            <a:r>
              <a:rPr lang="cs-CZ" sz="1700">
                <a:solidFill>
                  <a:srgbClr val="EA5E2C"/>
                </a:solidFill>
              </a:rPr>
              <a:t>pt</a:t>
            </a:r>
            <a:r>
              <a:rPr lang="cs-CZ" sz="1700"/>
              <a:t> – typografický bod (point) 1/72 palce ( =0,3528mm)</a:t>
            </a:r>
          </a:p>
          <a:p>
            <a:pPr lvl="1">
              <a:lnSpc>
                <a:spcPct val="80000"/>
              </a:lnSpc>
            </a:pPr>
            <a:r>
              <a:rPr lang="cs-CZ" sz="1700">
                <a:solidFill>
                  <a:srgbClr val="EA5E2C"/>
                </a:solidFill>
              </a:rPr>
              <a:t>pc </a:t>
            </a:r>
            <a:r>
              <a:rPr lang="cs-CZ" sz="1700"/>
              <a:t>– typografická jednotka pica 1 pc = 12 pt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a:tabLst>
                <a:tab pos="7535863" algn="r"/>
              </a:tabLst>
            </a:pPr>
            <a:r>
              <a:rPr lang="cs-CZ"/>
              <a:t>Hodnoty a jednotky 	</a:t>
            </a:r>
            <a:r>
              <a:rPr lang="cs-CZ">
                <a:solidFill>
                  <a:srgbClr val="97B7CF"/>
                </a:solidFill>
              </a:rPr>
              <a:t>2/2</a:t>
            </a:r>
          </a:p>
        </p:txBody>
      </p:sp>
      <p:sp>
        <p:nvSpPr>
          <p:cNvPr id="63491" name="Rectangle 3"/>
          <p:cNvSpPr>
            <a:spLocks noGrp="1" noChangeArrowheads="1"/>
          </p:cNvSpPr>
          <p:nvPr>
            <p:ph type="body" idx="1"/>
          </p:nvPr>
        </p:nvSpPr>
        <p:spPr/>
        <p:txBody>
          <a:bodyPr/>
          <a:lstStyle/>
          <a:p>
            <a:r>
              <a:rPr lang="cs-CZ" sz="1800" b="1"/>
              <a:t>URL adresa</a:t>
            </a:r>
            <a:r>
              <a:rPr lang="cs-CZ" sz="1800"/>
              <a:t>:</a:t>
            </a:r>
          </a:p>
          <a:p>
            <a:pPr>
              <a:buFont typeface="Wingdings" pitchFamily="2" charset="2"/>
              <a:buNone/>
            </a:pPr>
            <a:r>
              <a:rPr lang="cs-CZ" sz="1800"/>
              <a:t>	pomocí funkce url(adresa), url(</a:t>
            </a:r>
            <a:r>
              <a:rPr lang="en-US" sz="1800"/>
              <a:t>“</a:t>
            </a:r>
            <a:r>
              <a:rPr lang="cs-CZ" sz="1800"/>
              <a:t>adresa</a:t>
            </a:r>
            <a:r>
              <a:rPr lang="en-US" sz="1800"/>
              <a:t>”</a:t>
            </a:r>
            <a:r>
              <a:rPr lang="cs-CZ" sz="1800"/>
              <a:t>), url(</a:t>
            </a:r>
            <a:r>
              <a:rPr lang="en-US" sz="1800"/>
              <a:t>‘</a:t>
            </a:r>
            <a:r>
              <a:rPr lang="cs-CZ" sz="1800"/>
              <a:t>adresa</a:t>
            </a:r>
            <a:r>
              <a:rPr lang="en-US" sz="1800"/>
              <a:t>’</a:t>
            </a:r>
            <a:r>
              <a:rPr lang="cs-CZ" sz="1800"/>
              <a:t>)</a:t>
            </a:r>
            <a:endParaRPr lang="en-US" sz="1800"/>
          </a:p>
          <a:p>
            <a:pPr lvl="1"/>
            <a:r>
              <a:rPr lang="cs-CZ" sz="1800" b="1">
                <a:solidFill>
                  <a:srgbClr val="EA5E2C"/>
                </a:solidFill>
              </a:rPr>
              <a:t>absolutně</a:t>
            </a:r>
            <a:r>
              <a:rPr lang="cs-CZ" sz="1800"/>
              <a:t> – včetně protokolu (http://...)</a:t>
            </a:r>
          </a:p>
          <a:p>
            <a:pPr lvl="1"/>
            <a:r>
              <a:rPr lang="cs-CZ" sz="1800" b="1">
                <a:solidFill>
                  <a:srgbClr val="EA5E2C"/>
                </a:solidFill>
              </a:rPr>
              <a:t>relativně</a:t>
            </a:r>
            <a:r>
              <a:rPr lang="cs-CZ" sz="1800"/>
              <a:t> – v rámci adresářové struktury </a:t>
            </a:r>
          </a:p>
          <a:p>
            <a:pPr lvl="1">
              <a:buFont typeface="Wingdings" pitchFamily="2" charset="2"/>
              <a:buNone/>
            </a:pPr>
            <a:r>
              <a:rPr lang="cs-CZ" sz="1800"/>
              <a:t>	(např.: obr.gif, img/obr.gif, ../obr.gif)</a:t>
            </a:r>
          </a:p>
          <a:p>
            <a:pPr lvl="1">
              <a:buFont typeface="Wingdings" pitchFamily="2" charset="2"/>
              <a:buNone/>
            </a:pPr>
            <a:endParaRPr lang="cs-CZ" sz="1800"/>
          </a:p>
          <a:p>
            <a:r>
              <a:rPr lang="cs-CZ" sz="1800" b="1"/>
              <a:t>barva</a:t>
            </a:r>
            <a:r>
              <a:rPr lang="cs-CZ" sz="1800"/>
              <a:t>:</a:t>
            </a:r>
          </a:p>
          <a:p>
            <a:pPr lvl="1"/>
            <a:r>
              <a:rPr lang="cs-CZ" sz="1800" b="1">
                <a:solidFill>
                  <a:srgbClr val="EA5E2C"/>
                </a:solidFill>
              </a:rPr>
              <a:t>klíčovým slovem</a:t>
            </a:r>
          </a:p>
          <a:p>
            <a:pPr lvl="1"/>
            <a:r>
              <a:rPr lang="cs-CZ" sz="1800" b="1">
                <a:solidFill>
                  <a:srgbClr val="EA5E2C"/>
                </a:solidFill>
              </a:rPr>
              <a:t>hexadecimálním kódem</a:t>
            </a:r>
            <a:r>
              <a:rPr lang="cs-CZ" sz="1800"/>
              <a:t> </a:t>
            </a:r>
            <a:r>
              <a:rPr lang="en-US" sz="1800"/>
              <a:t>#</a:t>
            </a:r>
            <a:r>
              <a:rPr lang="cs-CZ" sz="1800"/>
              <a:t>rrggbb (</a:t>
            </a:r>
            <a:r>
              <a:rPr lang="en-US" sz="1800"/>
              <a:t>#ff6633</a:t>
            </a:r>
            <a:r>
              <a:rPr lang="cs-CZ" sz="1800"/>
              <a:t>) nebo i </a:t>
            </a:r>
            <a:r>
              <a:rPr lang="en-US" sz="1800"/>
              <a:t>#</a:t>
            </a:r>
            <a:r>
              <a:rPr lang="cs-CZ" sz="1800"/>
              <a:t>rgb (</a:t>
            </a:r>
            <a:r>
              <a:rPr lang="en-US" sz="1800"/>
              <a:t>#</a:t>
            </a:r>
            <a:r>
              <a:rPr lang="cs-CZ" sz="1800"/>
              <a:t>f63)</a:t>
            </a:r>
          </a:p>
          <a:p>
            <a:pPr lvl="1"/>
            <a:r>
              <a:rPr lang="cs-CZ" sz="1800" b="1">
                <a:solidFill>
                  <a:srgbClr val="EA5E2C"/>
                </a:solidFill>
              </a:rPr>
              <a:t>dekadické a procentní hodnoty</a:t>
            </a:r>
            <a:r>
              <a:rPr lang="cs-CZ" sz="1800"/>
              <a:t>  </a:t>
            </a:r>
          </a:p>
          <a:p>
            <a:pPr lvl="1">
              <a:buFont typeface="Wingdings" pitchFamily="2" charset="2"/>
              <a:buNone/>
            </a:pPr>
            <a:r>
              <a:rPr lang="cs-CZ" sz="1800"/>
              <a:t>	rgb(127,0,255) nebo rgb(50%,0,100%)</a:t>
            </a:r>
          </a:p>
          <a:p>
            <a:pPr lvl="1"/>
            <a:r>
              <a:rPr lang="cs-CZ" sz="1800">
                <a:hlinkClick r:id="rId2"/>
              </a:rPr>
              <a:t>http://wellstyled.com/tools/colorscheme2/index.html</a:t>
            </a:r>
            <a:endParaRPr lang="cs-CZ" sz="180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52228" name="Picture 4" descr="float-postup-formatovani"/>
          <p:cNvPicPr>
            <a:picLocks noChangeAspect="1" noChangeArrowheads="1"/>
          </p:cNvPicPr>
          <p:nvPr/>
        </p:nvPicPr>
        <p:blipFill>
          <a:blip r:embed="rId2"/>
          <a:srcRect/>
          <a:stretch>
            <a:fillRect/>
          </a:stretch>
        </p:blipFill>
        <p:spPr bwMode="auto">
          <a:xfrm>
            <a:off x="250825" y="2492375"/>
            <a:ext cx="8713788" cy="1749425"/>
          </a:xfrm>
          <a:prstGeom prst="rect">
            <a:avLst/>
          </a:prstGeom>
          <a:noFill/>
        </p:spPr>
      </p:pic>
      <p:sp>
        <p:nvSpPr>
          <p:cNvPr id="52229" name="AutoShape 5">
            <a:hlinkClick r:id="rId3" action="ppaction://hlinksldjump" highlightClick="1"/>
          </p:cNvPr>
          <p:cNvSpPr>
            <a:spLocks noChangeArrowheads="1"/>
          </p:cNvSpPr>
          <p:nvPr/>
        </p:nvSpPr>
        <p:spPr bwMode="auto">
          <a:xfrm>
            <a:off x="250825" y="6237288"/>
            <a:ext cx="433388" cy="358775"/>
          </a:xfrm>
          <a:prstGeom prst="actionButtonBackPrevious">
            <a:avLst/>
          </a:prstGeom>
          <a:solidFill>
            <a:schemeClr val="accent1"/>
          </a:solidFill>
          <a:ln w="9525">
            <a:noFill/>
            <a:miter lim="800000"/>
            <a:headEnd/>
            <a:tailEnd/>
          </a:ln>
          <a:effectLst/>
        </p:spPr>
        <p:txBody>
          <a:bodyPr wrap="none" anchor="ctr"/>
          <a:lstStyle/>
          <a:p>
            <a:endParaRPr lang="cs-CZ"/>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cs-CZ" sz="1900"/>
              <a:t>Příklad použití vlastnosti clear:</a:t>
            </a:r>
          </a:p>
        </p:txBody>
      </p:sp>
      <p:sp>
        <p:nvSpPr>
          <p:cNvPr id="57347" name="Rectangle 3"/>
          <p:cNvSpPr>
            <a:spLocks noGrp="1" noChangeArrowheads="1"/>
          </p:cNvSpPr>
          <p:nvPr>
            <p:ph type="body" sz="half" idx="1"/>
          </p:nvPr>
        </p:nvSpPr>
        <p:spPr/>
        <p:txBody>
          <a:bodyPr/>
          <a:lstStyle/>
          <a:p>
            <a:pPr marL="176213" indent="-176213">
              <a:lnSpc>
                <a:spcPct val="80000"/>
              </a:lnSpc>
              <a:buFont typeface="Wingdings" pitchFamily="2" charset="2"/>
              <a:buNone/>
            </a:pPr>
            <a:r>
              <a:rPr lang="cs-CZ" sz="900"/>
              <a:t>&lt;style type="text/css"&gt; </a:t>
            </a:r>
            <a:br>
              <a:rPr lang="cs-CZ" sz="900"/>
            </a:br>
            <a:r>
              <a:rPr lang="cs-CZ" sz="900"/>
              <a:t>.main { </a:t>
            </a:r>
            <a:br>
              <a:rPr lang="cs-CZ" sz="900"/>
            </a:br>
            <a:r>
              <a:rPr lang="cs-CZ" sz="900"/>
              <a:t>width: 380px; </a:t>
            </a:r>
            <a:br>
              <a:rPr lang="cs-CZ" sz="900"/>
            </a:br>
            <a:r>
              <a:rPr lang="cs-CZ" sz="900"/>
              <a:t>background-image: url("background.gif"); </a:t>
            </a:r>
            <a:br>
              <a:rPr lang="cs-CZ" sz="900"/>
            </a:br>
            <a:r>
              <a:rPr lang="cs-CZ" sz="900"/>
              <a:t>} </a:t>
            </a:r>
            <a:br>
              <a:rPr lang="cs-CZ" sz="900"/>
            </a:br>
            <a:r>
              <a:rPr lang="cs-CZ" sz="900"/>
              <a:t>.leftColumn { </a:t>
            </a:r>
            <a:br>
              <a:rPr lang="cs-CZ" sz="900"/>
            </a:br>
            <a:r>
              <a:rPr lang="cs-CZ" sz="900"/>
              <a:t>float: left; </a:t>
            </a:r>
            <a:br>
              <a:rPr lang="cs-CZ" sz="900"/>
            </a:br>
            <a:r>
              <a:rPr lang="cs-CZ" sz="900"/>
              <a:t>width: 150px; </a:t>
            </a:r>
            <a:br>
              <a:rPr lang="cs-CZ" sz="900"/>
            </a:br>
            <a:r>
              <a:rPr lang="cs-CZ" sz="900"/>
              <a:t>text-align: justify; </a:t>
            </a:r>
            <a:br>
              <a:rPr lang="cs-CZ" sz="900"/>
            </a:br>
            <a:r>
              <a:rPr lang="cs-CZ" sz="900"/>
              <a:t>} </a:t>
            </a:r>
            <a:br>
              <a:rPr lang="cs-CZ" sz="900"/>
            </a:br>
            <a:r>
              <a:rPr lang="cs-CZ" sz="900"/>
              <a:t>.rightColumn { </a:t>
            </a:r>
            <a:br>
              <a:rPr lang="cs-CZ" sz="900"/>
            </a:br>
            <a:r>
              <a:rPr lang="cs-CZ" sz="900"/>
              <a:t>float: left; </a:t>
            </a:r>
            <a:br>
              <a:rPr lang="cs-CZ" sz="900"/>
            </a:br>
            <a:r>
              <a:rPr lang="cs-CZ" sz="900"/>
              <a:t>margin-left: 10px; </a:t>
            </a:r>
            <a:br>
              <a:rPr lang="cs-CZ" sz="900"/>
            </a:br>
            <a:r>
              <a:rPr lang="cs-CZ" sz="900"/>
              <a:t>width: 200px; </a:t>
            </a:r>
            <a:br>
              <a:rPr lang="cs-CZ" sz="900"/>
            </a:br>
            <a:r>
              <a:rPr lang="cs-CZ" sz="900"/>
              <a:t>text-align: justify; </a:t>
            </a:r>
            <a:br>
              <a:rPr lang="cs-CZ" sz="900"/>
            </a:br>
            <a:r>
              <a:rPr lang="cs-CZ" sz="900"/>
              <a:t>} </a:t>
            </a:r>
            <a:br>
              <a:rPr lang="cs-CZ" sz="900"/>
            </a:br>
            <a:r>
              <a:rPr lang="cs-CZ" sz="900"/>
              <a:t>.correct { </a:t>
            </a:r>
            <a:br>
              <a:rPr lang="cs-CZ" sz="900"/>
            </a:br>
            <a:r>
              <a:rPr lang="cs-CZ" sz="900"/>
              <a:t>clear: left; </a:t>
            </a:r>
            <a:br>
              <a:rPr lang="cs-CZ" sz="900"/>
            </a:br>
            <a:r>
              <a:rPr lang="cs-CZ" sz="900"/>
              <a:t>height: 1px; </a:t>
            </a:r>
            <a:br>
              <a:rPr lang="cs-CZ" sz="900"/>
            </a:br>
            <a:r>
              <a:rPr lang="cs-CZ" sz="900"/>
              <a:t>} </a:t>
            </a:r>
          </a:p>
          <a:p>
            <a:pPr marL="176213" indent="-176213">
              <a:lnSpc>
                <a:spcPct val="80000"/>
              </a:lnSpc>
              <a:buFont typeface="Wingdings" pitchFamily="2" charset="2"/>
              <a:buNone/>
            </a:pPr>
            <a:r>
              <a:rPr lang="cs-CZ" sz="900"/>
              <a:t>&lt;/style&gt; </a:t>
            </a:r>
            <a:br>
              <a:rPr lang="cs-CZ" sz="900"/>
            </a:br>
            <a:r>
              <a:rPr lang="cs-CZ" sz="900"/>
              <a:t>…..</a:t>
            </a:r>
            <a:br>
              <a:rPr lang="cs-CZ" sz="900"/>
            </a:br>
            <a:r>
              <a:rPr lang="cs-CZ" sz="900"/>
              <a:t>&lt;div class="main"&gt; </a:t>
            </a:r>
            <a:br>
              <a:rPr lang="cs-CZ" sz="900"/>
            </a:br>
            <a:r>
              <a:rPr lang="cs-CZ" sz="900"/>
              <a:t/>
            </a:r>
            <a:br>
              <a:rPr lang="cs-CZ" sz="900"/>
            </a:br>
            <a:r>
              <a:rPr lang="cs-CZ" sz="900"/>
              <a:t>&lt;div class="leftColumn"&gt;</a:t>
            </a:r>
          </a:p>
          <a:p>
            <a:pPr marL="808038" lvl="1" indent="-444500">
              <a:lnSpc>
                <a:spcPct val="80000"/>
              </a:lnSpc>
              <a:buFont typeface="Wingdings" pitchFamily="2" charset="2"/>
              <a:buNone/>
            </a:pPr>
            <a:r>
              <a:rPr lang="cs-CZ" sz="900"/>
              <a:t>&lt;h3&gt;Levý sloupec&lt;/h3&gt; </a:t>
            </a:r>
            <a:br>
              <a:rPr lang="cs-CZ" sz="900"/>
            </a:br>
            <a:r>
              <a:rPr lang="cs-CZ" sz="900"/>
              <a:t>Lorem ipsum dolor sit amet, consectetuer adipiscing elit. Sed wisi. Sed dapibus</a:t>
            </a:r>
          </a:p>
          <a:p>
            <a:pPr marL="808038" lvl="1" indent="-444500">
              <a:lnSpc>
                <a:spcPct val="80000"/>
              </a:lnSpc>
              <a:buFont typeface="Wingdings" pitchFamily="2" charset="2"/>
              <a:buNone/>
            </a:pPr>
            <a:r>
              <a:rPr lang="cs-CZ" sz="900"/>
              <a:t>&lt;/div&gt; </a:t>
            </a:r>
          </a:p>
          <a:p>
            <a:pPr marL="808038" lvl="1" indent="-444500">
              <a:lnSpc>
                <a:spcPct val="80000"/>
              </a:lnSpc>
              <a:buFont typeface="Wingdings" pitchFamily="2" charset="2"/>
              <a:buNone/>
            </a:pPr>
            <a:r>
              <a:rPr lang="cs-CZ" sz="900"/>
              <a:t>&lt;div class="rightColumn"&gt;&lt;h3&gt;Pravý sloupec&lt;/h3&gt; </a:t>
            </a:r>
            <a:br>
              <a:rPr lang="cs-CZ" sz="900"/>
            </a:br>
            <a:r>
              <a:rPr lang="cs-CZ" sz="900"/>
              <a:t>Aliquam turpis. Lorem ipsum dolor sit amet, consectetuer adipiscing elit. Integer erat. Donec dignissim nunc ut risus. Donec commodo mauris in libero. Fusce malesuada tincidunt tellus. Aliquam sodales erat quis purus. Aliquam pretium mattis nulla. Aliquam ullamcorper tincidunt risus. Nunc euismod, quam sed hendrerit.</a:t>
            </a:r>
          </a:p>
          <a:p>
            <a:pPr marL="808038" lvl="1" indent="-444500">
              <a:lnSpc>
                <a:spcPct val="80000"/>
              </a:lnSpc>
              <a:buFont typeface="Wingdings" pitchFamily="2" charset="2"/>
              <a:buNone/>
            </a:pPr>
            <a:r>
              <a:rPr lang="cs-CZ" sz="900"/>
              <a:t>&lt;/div&gt; </a:t>
            </a:r>
          </a:p>
          <a:p>
            <a:pPr marL="808038" lvl="1" indent="-444500">
              <a:lnSpc>
                <a:spcPct val="80000"/>
              </a:lnSpc>
              <a:buFont typeface="Wingdings" pitchFamily="2" charset="2"/>
              <a:buNone/>
            </a:pPr>
            <a:r>
              <a:rPr lang="cs-CZ" sz="900"/>
              <a:t>&lt;div class="correct"&gt;&lt;/div&gt; </a:t>
            </a:r>
          </a:p>
          <a:p>
            <a:pPr marL="176213" indent="-176213">
              <a:lnSpc>
                <a:spcPct val="80000"/>
              </a:lnSpc>
              <a:buFont typeface="Wingdings" pitchFamily="2" charset="2"/>
              <a:buNone/>
            </a:pPr>
            <a:r>
              <a:rPr lang="cs-CZ" sz="900"/>
              <a:t>	&lt;/div&gt;</a:t>
            </a:r>
          </a:p>
          <a:p>
            <a:pPr marL="176213" indent="-176213">
              <a:lnSpc>
                <a:spcPct val="80000"/>
              </a:lnSpc>
              <a:buFont typeface="Wingdings" pitchFamily="2" charset="2"/>
              <a:buNone/>
            </a:pPr>
            <a:r>
              <a:rPr lang="cs-CZ" sz="900"/>
              <a:t>….. </a:t>
            </a:r>
          </a:p>
        </p:txBody>
      </p:sp>
      <p:pic>
        <p:nvPicPr>
          <p:cNvPr id="57348" name="Picture 4" descr="obrazek-mozilla-pozadi3"/>
          <p:cNvPicPr>
            <a:picLocks noGrp="1" noChangeAspect="1" noChangeArrowheads="1"/>
          </p:cNvPicPr>
          <p:nvPr>
            <p:ph sz="half" idx="2"/>
          </p:nvPr>
        </p:nvPicPr>
        <p:blipFill>
          <a:blip r:embed="rId2"/>
          <a:srcRect/>
          <a:stretch>
            <a:fillRect/>
          </a:stretch>
        </p:blipFill>
        <p:spPr>
          <a:xfrm>
            <a:off x="4643438" y="1700213"/>
            <a:ext cx="4011612" cy="3517900"/>
          </a:xfrm>
          <a:noFill/>
          <a:ln/>
        </p:spPr>
      </p:pic>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p:txBody>
          <a:bodyPr/>
          <a:lstStyle/>
          <a:p>
            <a:endParaRPr lang="cs-CZ"/>
          </a:p>
          <a:p>
            <a:pPr>
              <a:buFont typeface="Wingdings" pitchFamily="2" charset="2"/>
              <a:buNone/>
            </a:pPr>
            <a:endParaRPr lang="cs-CZ"/>
          </a:p>
          <a:p>
            <a:pPr>
              <a:buFont typeface="Wingdings" pitchFamily="2" charset="2"/>
              <a:buNone/>
            </a:pPr>
            <a:r>
              <a:rPr lang="cs-CZ"/>
              <a:t>Sklon písma:	</a:t>
            </a:r>
            <a:r>
              <a:rPr lang="cs-CZ">
                <a:solidFill>
                  <a:srgbClr val="E37E33"/>
                </a:solidFill>
              </a:rPr>
              <a:t>normal, italic,obligue, inherit</a:t>
            </a:r>
          </a:p>
          <a:p>
            <a:pPr>
              <a:buFont typeface="Wingdings" pitchFamily="2" charset="2"/>
              <a:buNone/>
            </a:pPr>
            <a:r>
              <a:rPr lang="cs-CZ"/>
              <a:t>Síla písma: </a:t>
            </a:r>
            <a:r>
              <a:rPr lang="cs-CZ">
                <a:solidFill>
                  <a:srgbClr val="E37E33"/>
                </a:solidFill>
              </a:rPr>
              <a:t>normal, bold, bolder, lighter, inherit </a:t>
            </a:r>
          </a:p>
        </p:txBody>
      </p:sp>
      <p:sp>
        <p:nvSpPr>
          <p:cNvPr id="40964" name="AutoShape 4">
            <a:hlinkClick r:id="rId2" action="ppaction://hlinksldjump" highlightClick="1"/>
          </p:cNvPr>
          <p:cNvSpPr>
            <a:spLocks noChangeArrowheads="1"/>
          </p:cNvSpPr>
          <p:nvPr/>
        </p:nvSpPr>
        <p:spPr bwMode="auto">
          <a:xfrm>
            <a:off x="250825" y="6237288"/>
            <a:ext cx="433388" cy="358775"/>
          </a:xfrm>
          <a:prstGeom prst="actionButtonBackPrevious">
            <a:avLst/>
          </a:prstGeom>
          <a:solidFill>
            <a:schemeClr val="accent1"/>
          </a:solidFill>
          <a:ln w="9525">
            <a:noFill/>
            <a:miter lim="800000"/>
            <a:headEnd/>
            <a:tailEnd/>
          </a:ln>
          <a:effectLst/>
        </p:spPr>
        <p:txBody>
          <a:bodyPr wrap="none" anchor="ctr"/>
          <a:lstStyle/>
          <a:p>
            <a:endParaRPr lang="cs-CZ"/>
          </a:p>
        </p:txBody>
      </p:sp>
      <p:sp>
        <p:nvSpPr>
          <p:cNvPr id="40965" name="Rectangle 5"/>
          <p:cNvSpPr>
            <a:spLocks noGrp="1" noChangeArrowheads="1"/>
          </p:cNvSpPr>
          <p:nvPr>
            <p:ph type="title"/>
          </p:nvPr>
        </p:nvSpPr>
        <p:spPr/>
        <p:txBody>
          <a:bodyPr/>
          <a:lstStyle/>
          <a:p>
            <a:r>
              <a:rPr lang="cs-CZ"/>
              <a:t>Řez písma	</a:t>
            </a:r>
            <a:r>
              <a:rPr lang="cs-CZ">
                <a:solidFill>
                  <a:srgbClr val="97B7CF"/>
                </a:solidFill>
              </a:rPr>
              <a:t>font-style</a:t>
            </a:r>
            <a:br>
              <a:rPr lang="cs-CZ">
                <a:solidFill>
                  <a:srgbClr val="97B7CF"/>
                </a:solidFill>
              </a:rPr>
            </a:br>
            <a:r>
              <a:rPr lang="cs-CZ">
                <a:solidFill>
                  <a:srgbClr val="97B7CF"/>
                </a:solidFill>
              </a:rPr>
              <a:t>	font-weight</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cs-CZ"/>
              <a:t>Zarovnávání textu	</a:t>
            </a:r>
            <a:r>
              <a:rPr lang="cs-CZ">
                <a:solidFill>
                  <a:srgbClr val="97B7CF"/>
                </a:solidFill>
              </a:rPr>
              <a:t>text-align</a:t>
            </a:r>
          </a:p>
        </p:txBody>
      </p:sp>
      <p:sp>
        <p:nvSpPr>
          <p:cNvPr id="41987" name="Rectangle 3"/>
          <p:cNvSpPr>
            <a:spLocks noGrp="1" noChangeArrowheads="1"/>
          </p:cNvSpPr>
          <p:nvPr>
            <p:ph type="body" idx="1"/>
          </p:nvPr>
        </p:nvSpPr>
        <p:spPr>
          <a:xfrm>
            <a:off x="684213" y="2492375"/>
            <a:ext cx="7848600" cy="1728788"/>
          </a:xfrm>
        </p:spPr>
        <p:txBody>
          <a:bodyPr/>
          <a:lstStyle/>
          <a:p>
            <a:pPr lvl="3">
              <a:buFont typeface="Wingdings" pitchFamily="2" charset="2"/>
              <a:buNone/>
            </a:pPr>
            <a:r>
              <a:rPr lang="cs-CZ" sz="2400">
                <a:solidFill>
                  <a:srgbClr val="E37E33"/>
                </a:solidFill>
              </a:rPr>
              <a:t>left</a:t>
            </a:r>
            <a:r>
              <a:rPr lang="cs-CZ" sz="2400"/>
              <a:t> 		- vlevo</a:t>
            </a:r>
          </a:p>
          <a:p>
            <a:pPr lvl="3">
              <a:buFont typeface="Wingdings" pitchFamily="2" charset="2"/>
              <a:buNone/>
            </a:pPr>
            <a:r>
              <a:rPr lang="cs-CZ" sz="2400">
                <a:solidFill>
                  <a:srgbClr val="E37E33"/>
                </a:solidFill>
              </a:rPr>
              <a:t>right</a:t>
            </a:r>
            <a:r>
              <a:rPr lang="cs-CZ" sz="2400"/>
              <a:t>		- vpravo</a:t>
            </a:r>
          </a:p>
          <a:p>
            <a:pPr lvl="3">
              <a:buFont typeface="Wingdings" pitchFamily="2" charset="2"/>
              <a:buNone/>
            </a:pPr>
            <a:r>
              <a:rPr lang="cs-CZ" sz="2400">
                <a:solidFill>
                  <a:srgbClr val="E37E33"/>
                </a:solidFill>
              </a:rPr>
              <a:t>center</a:t>
            </a:r>
            <a:r>
              <a:rPr lang="cs-CZ" sz="2400"/>
              <a:t>		- na střed</a:t>
            </a:r>
          </a:p>
          <a:p>
            <a:pPr lvl="3">
              <a:buFont typeface="Wingdings" pitchFamily="2" charset="2"/>
              <a:buNone/>
            </a:pPr>
            <a:r>
              <a:rPr lang="cs-CZ" sz="2400">
                <a:solidFill>
                  <a:srgbClr val="E37E33"/>
                </a:solidFill>
              </a:rPr>
              <a:t>justify</a:t>
            </a:r>
            <a:r>
              <a:rPr lang="cs-CZ" sz="2400"/>
              <a:t>		- do bloku</a:t>
            </a:r>
          </a:p>
          <a:p>
            <a:endParaRPr lang="cs-CZ"/>
          </a:p>
        </p:txBody>
      </p:sp>
      <p:sp>
        <p:nvSpPr>
          <p:cNvPr id="41988" name="AutoShape 4">
            <a:hlinkClick r:id="rId2" action="ppaction://hlinksldjump" highlightClick="1"/>
          </p:cNvPr>
          <p:cNvSpPr>
            <a:spLocks noChangeArrowheads="1"/>
          </p:cNvSpPr>
          <p:nvPr/>
        </p:nvSpPr>
        <p:spPr bwMode="auto">
          <a:xfrm>
            <a:off x="250825" y="6237288"/>
            <a:ext cx="433388" cy="358775"/>
          </a:xfrm>
          <a:prstGeom prst="actionButtonBackPrevious">
            <a:avLst/>
          </a:prstGeom>
          <a:solidFill>
            <a:schemeClr val="accent1"/>
          </a:solidFill>
          <a:ln w="9525">
            <a:noFill/>
            <a:miter lim="800000"/>
            <a:headEnd/>
            <a:tailEnd/>
          </a:ln>
          <a:effectLst/>
        </p:spPr>
        <p:txBody>
          <a:bodyPr wrap="none" anchor="ctr"/>
          <a:lstStyle/>
          <a:p>
            <a:endParaRPr lang="cs-CZ"/>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cs-CZ"/>
              <a:t>Barva písma	</a:t>
            </a:r>
            <a:r>
              <a:rPr lang="cs-CZ">
                <a:solidFill>
                  <a:srgbClr val="97B7CF"/>
                </a:solidFill>
              </a:rPr>
              <a:t>color</a:t>
            </a:r>
          </a:p>
        </p:txBody>
      </p:sp>
      <p:sp>
        <p:nvSpPr>
          <p:cNvPr id="38915" name="Rectangle 3"/>
          <p:cNvSpPr>
            <a:spLocks noGrp="1" noChangeArrowheads="1"/>
          </p:cNvSpPr>
          <p:nvPr>
            <p:ph type="body" idx="1"/>
          </p:nvPr>
        </p:nvSpPr>
        <p:spPr/>
        <p:txBody>
          <a:bodyPr/>
          <a:lstStyle/>
          <a:p>
            <a:endParaRPr lang="en-US"/>
          </a:p>
          <a:p>
            <a:endParaRPr lang="en-US"/>
          </a:p>
          <a:p>
            <a:r>
              <a:rPr lang="cs-CZ"/>
              <a:t>Klíčovým slovem – red, green, yellow,…</a:t>
            </a:r>
          </a:p>
          <a:p>
            <a:r>
              <a:rPr lang="cs-CZ"/>
              <a:t>Hexadecimálním kódem barvy - </a:t>
            </a:r>
            <a:r>
              <a:rPr lang="en-US"/>
              <a:t>#336633,…</a:t>
            </a:r>
            <a:endParaRPr lang="cs-CZ"/>
          </a:p>
          <a:p>
            <a:r>
              <a:rPr lang="cs-CZ" sz="2400">
                <a:hlinkClick r:id="rId2"/>
              </a:rPr>
              <a:t>http://wellstyled.com/tools/colorscheme2/index.html</a:t>
            </a:r>
            <a:endParaRPr lang="cs-CZ" sz="2400"/>
          </a:p>
        </p:txBody>
      </p:sp>
      <p:sp>
        <p:nvSpPr>
          <p:cNvPr id="38916" name="AutoShape 4">
            <a:hlinkClick r:id="rId3" action="ppaction://hlinksldjump" highlightClick="1"/>
          </p:cNvPr>
          <p:cNvSpPr>
            <a:spLocks noChangeArrowheads="1"/>
          </p:cNvSpPr>
          <p:nvPr/>
        </p:nvSpPr>
        <p:spPr bwMode="auto">
          <a:xfrm>
            <a:off x="250825" y="6237288"/>
            <a:ext cx="433388" cy="358775"/>
          </a:xfrm>
          <a:prstGeom prst="actionButtonBackPrevious">
            <a:avLst/>
          </a:prstGeom>
          <a:solidFill>
            <a:schemeClr val="accent1"/>
          </a:solidFill>
          <a:ln w="9525">
            <a:noFill/>
            <a:miter lim="800000"/>
            <a:headEnd/>
            <a:tailEnd/>
          </a:ln>
          <a:effectLst/>
        </p:spPr>
        <p:txBody>
          <a:bodyPr wrap="none" anchor="ctr"/>
          <a:lstStyle/>
          <a:p>
            <a:endParaRPr lang="cs-CZ"/>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cs-CZ" sz="3200"/>
              <a:t>Dekorace písma	</a:t>
            </a:r>
            <a:r>
              <a:rPr lang="cs-CZ" sz="3200">
                <a:solidFill>
                  <a:srgbClr val="97B7CF"/>
                </a:solidFill>
              </a:rPr>
              <a:t>text-decoration</a:t>
            </a:r>
          </a:p>
        </p:txBody>
      </p:sp>
      <p:sp>
        <p:nvSpPr>
          <p:cNvPr id="39939" name="Rectangle 3"/>
          <p:cNvSpPr>
            <a:spLocks noGrp="1" noChangeArrowheads="1"/>
          </p:cNvSpPr>
          <p:nvPr>
            <p:ph type="body" idx="1"/>
          </p:nvPr>
        </p:nvSpPr>
        <p:spPr>
          <a:xfrm>
            <a:off x="611188" y="2276475"/>
            <a:ext cx="7272337" cy="2549525"/>
          </a:xfrm>
        </p:spPr>
        <p:txBody>
          <a:bodyPr/>
          <a:lstStyle/>
          <a:p>
            <a:pPr lvl="3">
              <a:buFont typeface="Wingdings" pitchFamily="2" charset="2"/>
              <a:buNone/>
            </a:pPr>
            <a:endParaRPr lang="cs-CZ"/>
          </a:p>
          <a:p>
            <a:pPr lvl="4">
              <a:buFont typeface="Wingdings" pitchFamily="2" charset="2"/>
              <a:buNone/>
            </a:pPr>
            <a:r>
              <a:rPr lang="cs-CZ"/>
              <a:t>podtržení 		- underline</a:t>
            </a:r>
          </a:p>
          <a:p>
            <a:pPr lvl="4">
              <a:buFont typeface="Wingdings" pitchFamily="2" charset="2"/>
              <a:buNone/>
            </a:pPr>
            <a:r>
              <a:rPr lang="cs-CZ"/>
              <a:t>nadtržení		- overline</a:t>
            </a:r>
          </a:p>
          <a:p>
            <a:pPr lvl="4">
              <a:buFont typeface="Wingdings" pitchFamily="2" charset="2"/>
              <a:buNone/>
            </a:pPr>
            <a:r>
              <a:rPr lang="cs-CZ"/>
              <a:t>přeškrtnutí		- underline</a:t>
            </a:r>
          </a:p>
          <a:p>
            <a:pPr lvl="4">
              <a:buFont typeface="Wingdings" pitchFamily="2" charset="2"/>
              <a:buNone/>
            </a:pPr>
            <a:r>
              <a:rPr lang="cs-CZ"/>
              <a:t>blikající text 		- blink</a:t>
            </a:r>
          </a:p>
          <a:p>
            <a:pPr lvl="4">
              <a:buFont typeface="Wingdings" pitchFamily="2" charset="2"/>
              <a:buNone/>
            </a:pPr>
            <a:r>
              <a:rPr lang="cs-CZ"/>
              <a:t>žádný efekt		- none</a:t>
            </a:r>
          </a:p>
        </p:txBody>
      </p:sp>
      <p:sp>
        <p:nvSpPr>
          <p:cNvPr id="39940" name="AutoShape 4">
            <a:hlinkClick r:id="rId2" action="ppaction://hlinksldjump" highlightClick="1"/>
          </p:cNvPr>
          <p:cNvSpPr>
            <a:spLocks noChangeArrowheads="1"/>
          </p:cNvSpPr>
          <p:nvPr/>
        </p:nvSpPr>
        <p:spPr bwMode="auto">
          <a:xfrm>
            <a:off x="250825" y="6237288"/>
            <a:ext cx="433388" cy="358775"/>
          </a:xfrm>
          <a:prstGeom prst="actionButtonBackPrevious">
            <a:avLst/>
          </a:prstGeom>
          <a:solidFill>
            <a:schemeClr val="accent1"/>
          </a:solidFill>
          <a:ln w="9525">
            <a:noFill/>
            <a:miter lim="800000"/>
            <a:headEnd/>
            <a:tailEnd/>
          </a:ln>
          <a:effectLst/>
        </p:spPr>
        <p:txBody>
          <a:bodyPr wrap="none" anchor="ctr"/>
          <a:lstStyle/>
          <a:p>
            <a:endParaRPr lang="cs-CZ"/>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cs-CZ"/>
              <a:t>Velikost písma	</a:t>
            </a:r>
            <a:r>
              <a:rPr lang="cs-CZ">
                <a:solidFill>
                  <a:srgbClr val="97B7CF"/>
                </a:solidFill>
              </a:rPr>
              <a:t>font-size</a:t>
            </a:r>
          </a:p>
        </p:txBody>
      </p:sp>
      <p:sp>
        <p:nvSpPr>
          <p:cNvPr id="37891" name="Rectangle 3"/>
          <p:cNvSpPr>
            <a:spLocks noGrp="1" noChangeArrowheads="1"/>
          </p:cNvSpPr>
          <p:nvPr>
            <p:ph type="body" idx="1"/>
          </p:nvPr>
        </p:nvSpPr>
        <p:spPr>
          <a:xfrm>
            <a:off x="914400" y="1600200"/>
            <a:ext cx="7772400" cy="3268663"/>
          </a:xfrm>
        </p:spPr>
        <p:txBody>
          <a:bodyPr/>
          <a:lstStyle/>
          <a:p>
            <a:pPr>
              <a:buFont typeface="Wingdings" pitchFamily="2" charset="2"/>
              <a:buNone/>
            </a:pPr>
            <a:endParaRPr lang="cs-CZ"/>
          </a:p>
          <a:p>
            <a:pPr>
              <a:buFont typeface="Wingdings" pitchFamily="2" charset="2"/>
              <a:buNone/>
            </a:pPr>
            <a:endParaRPr lang="cs-CZ"/>
          </a:p>
          <a:p>
            <a:pPr>
              <a:buFont typeface="Wingdings" pitchFamily="2" charset="2"/>
              <a:buNone/>
            </a:pPr>
            <a:r>
              <a:rPr lang="cs-CZ"/>
              <a:t>velikost písma se nastavuje: </a:t>
            </a:r>
          </a:p>
          <a:p>
            <a:pPr>
              <a:buFont typeface="Wingdings" pitchFamily="2" charset="2"/>
              <a:buNone/>
            </a:pPr>
            <a:r>
              <a:rPr lang="cs-CZ"/>
              <a:t>		klíčovými slovy  </a:t>
            </a:r>
          </a:p>
          <a:p>
            <a:pPr>
              <a:buFont typeface="Wingdings" pitchFamily="2" charset="2"/>
              <a:buNone/>
            </a:pPr>
            <a:r>
              <a:rPr lang="cs-CZ"/>
              <a:t>		číselně s jednotkou (font-size: 12px;) </a:t>
            </a:r>
          </a:p>
          <a:p>
            <a:pPr>
              <a:buFont typeface="Wingdings" pitchFamily="2" charset="2"/>
              <a:buNone/>
            </a:pPr>
            <a:r>
              <a:rPr lang="cs-CZ"/>
              <a:t>		procenty (font-size: 75%;)</a:t>
            </a:r>
          </a:p>
        </p:txBody>
      </p:sp>
      <p:sp>
        <p:nvSpPr>
          <p:cNvPr id="37892" name="AutoShape 4">
            <a:hlinkClick r:id="rId2" action="ppaction://hlinksldjump" highlightClick="1"/>
          </p:cNvPr>
          <p:cNvSpPr>
            <a:spLocks noChangeArrowheads="1"/>
          </p:cNvSpPr>
          <p:nvPr/>
        </p:nvSpPr>
        <p:spPr bwMode="auto">
          <a:xfrm>
            <a:off x="250825" y="6237288"/>
            <a:ext cx="433388" cy="358775"/>
          </a:xfrm>
          <a:prstGeom prst="actionButtonBackPrevious">
            <a:avLst/>
          </a:prstGeom>
          <a:solidFill>
            <a:schemeClr val="accent1"/>
          </a:solidFill>
          <a:ln w="9525">
            <a:noFill/>
            <a:miter lim="800000"/>
            <a:headEnd/>
            <a:tailEnd/>
          </a:ln>
          <a:effectLst/>
        </p:spPr>
        <p:txBody>
          <a:bodyPr wrap="none" anchor="ctr"/>
          <a:lstStyle/>
          <a:p>
            <a:endParaRPr lang="cs-CZ"/>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6868" name="Rectangle 4"/>
          <p:cNvSpPr>
            <a:spLocks noChangeArrowheads="1"/>
          </p:cNvSpPr>
          <p:nvPr/>
        </p:nvSpPr>
        <p:spPr bwMode="auto">
          <a:xfrm>
            <a:off x="2627313" y="2708275"/>
            <a:ext cx="4032250" cy="2016125"/>
          </a:xfrm>
          <a:prstGeom prst="rect">
            <a:avLst/>
          </a:prstGeom>
          <a:solidFill>
            <a:srgbClr val="97B7CF"/>
          </a:solidFill>
          <a:ln w="9525">
            <a:noFill/>
            <a:miter lim="800000"/>
            <a:headEnd/>
            <a:tailEnd/>
          </a:ln>
          <a:effectLst/>
        </p:spPr>
        <p:txBody>
          <a:bodyPr wrap="none" anchor="ctr"/>
          <a:lstStyle/>
          <a:p>
            <a:endParaRPr lang="cs-CZ"/>
          </a:p>
        </p:txBody>
      </p:sp>
      <p:sp>
        <p:nvSpPr>
          <p:cNvPr id="36866" name="Rectangle 2"/>
          <p:cNvSpPr>
            <a:spLocks noGrp="1" noChangeArrowheads="1"/>
          </p:cNvSpPr>
          <p:nvPr>
            <p:ph type="title"/>
          </p:nvPr>
        </p:nvSpPr>
        <p:spPr/>
        <p:txBody>
          <a:bodyPr/>
          <a:lstStyle/>
          <a:p>
            <a:r>
              <a:rPr lang="cs-CZ"/>
              <a:t>Typ písma	 </a:t>
            </a:r>
            <a:r>
              <a:rPr lang="cs-CZ">
                <a:solidFill>
                  <a:srgbClr val="97B7CF"/>
                </a:solidFill>
              </a:rPr>
              <a:t>font-family</a:t>
            </a:r>
          </a:p>
        </p:txBody>
      </p:sp>
      <p:sp>
        <p:nvSpPr>
          <p:cNvPr id="36867" name="Rectangle 3"/>
          <p:cNvSpPr>
            <a:spLocks noGrp="1" noChangeArrowheads="1"/>
          </p:cNvSpPr>
          <p:nvPr>
            <p:ph type="body" idx="1"/>
          </p:nvPr>
        </p:nvSpPr>
        <p:spPr/>
        <p:txBody>
          <a:bodyPr/>
          <a:lstStyle/>
          <a:p>
            <a:pPr marL="0" indent="0">
              <a:buFont typeface="Wingdings" pitchFamily="2" charset="2"/>
              <a:buNone/>
              <a:tabLst>
                <a:tab pos="88900" algn="l"/>
              </a:tabLst>
            </a:pPr>
            <a:r>
              <a:rPr lang="cs-CZ" sz="2000"/>
              <a:t>CSS definuje pět obecných typů písma. V prohlížeči se pak nahrazují konkrétním fontem podle nastavení programu nebo uživatele. Jsou to:</a:t>
            </a:r>
          </a:p>
          <a:p>
            <a:pPr marL="0" indent="0">
              <a:buFont typeface="Wingdings" pitchFamily="2" charset="2"/>
              <a:buNone/>
              <a:tabLst>
                <a:tab pos="88900" algn="l"/>
              </a:tabLst>
            </a:pPr>
            <a:endParaRPr lang="cs-CZ" sz="2000"/>
          </a:p>
          <a:p>
            <a:pPr lvl="4">
              <a:buFont typeface="Wingdings" pitchFamily="2" charset="2"/>
              <a:buNone/>
              <a:tabLst>
                <a:tab pos="88900" algn="l"/>
              </a:tabLst>
            </a:pPr>
            <a:r>
              <a:rPr lang="cs-CZ" sz="1600" b="1"/>
              <a:t>serif</a:t>
            </a:r>
            <a:r>
              <a:rPr lang="cs-CZ" sz="1600"/>
              <a:t> 		– patkové písmo</a:t>
            </a:r>
          </a:p>
          <a:p>
            <a:pPr lvl="4">
              <a:buFont typeface="Wingdings" pitchFamily="2" charset="2"/>
              <a:buNone/>
              <a:tabLst>
                <a:tab pos="88900" algn="l"/>
              </a:tabLst>
            </a:pPr>
            <a:r>
              <a:rPr lang="cs-CZ" sz="1600" b="1"/>
              <a:t>sans-serif</a:t>
            </a:r>
            <a:r>
              <a:rPr lang="cs-CZ" sz="1600"/>
              <a:t> 	– bezpatkové písmo</a:t>
            </a:r>
          </a:p>
          <a:p>
            <a:pPr lvl="4">
              <a:buFont typeface="Wingdings" pitchFamily="2" charset="2"/>
              <a:buNone/>
              <a:tabLst>
                <a:tab pos="88900" algn="l"/>
              </a:tabLst>
            </a:pPr>
            <a:r>
              <a:rPr lang="cs-CZ" sz="1600" b="1"/>
              <a:t>cursive 		</a:t>
            </a:r>
            <a:r>
              <a:rPr lang="cs-CZ" sz="1600"/>
              <a:t>– kurzíva</a:t>
            </a:r>
          </a:p>
          <a:p>
            <a:pPr lvl="4">
              <a:buFont typeface="Wingdings" pitchFamily="2" charset="2"/>
              <a:buNone/>
              <a:tabLst>
                <a:tab pos="88900" algn="l"/>
              </a:tabLst>
            </a:pPr>
            <a:r>
              <a:rPr lang="cs-CZ" sz="1600" b="1"/>
              <a:t>mono-space</a:t>
            </a:r>
            <a:r>
              <a:rPr lang="cs-CZ" sz="1600"/>
              <a:t> 	– neproporční písmo</a:t>
            </a:r>
          </a:p>
          <a:p>
            <a:pPr lvl="4">
              <a:buFont typeface="Wingdings" pitchFamily="2" charset="2"/>
              <a:buNone/>
              <a:tabLst>
                <a:tab pos="88900" algn="l"/>
              </a:tabLst>
            </a:pPr>
            <a:r>
              <a:rPr lang="cs-CZ" sz="1600" b="1"/>
              <a:t>fantasy</a:t>
            </a:r>
            <a:r>
              <a:rPr lang="cs-CZ" sz="1600"/>
              <a:t> 		– dekorativní písmo</a:t>
            </a:r>
          </a:p>
          <a:p>
            <a:pPr lvl="4">
              <a:buFont typeface="Wingdings" pitchFamily="2" charset="2"/>
              <a:buNone/>
              <a:tabLst>
                <a:tab pos="88900" algn="l"/>
              </a:tabLst>
            </a:pPr>
            <a:endParaRPr lang="cs-CZ" sz="1600"/>
          </a:p>
        </p:txBody>
      </p:sp>
      <p:sp>
        <p:nvSpPr>
          <p:cNvPr id="36869" name="Text Box 5"/>
          <p:cNvSpPr txBox="1">
            <a:spLocks noChangeArrowheads="1"/>
          </p:cNvSpPr>
          <p:nvPr/>
        </p:nvSpPr>
        <p:spPr bwMode="auto">
          <a:xfrm>
            <a:off x="1116013" y="5229225"/>
            <a:ext cx="7200900" cy="915988"/>
          </a:xfrm>
          <a:prstGeom prst="rect">
            <a:avLst/>
          </a:prstGeom>
          <a:noFill/>
          <a:ln w="9525">
            <a:noFill/>
            <a:miter lim="800000"/>
            <a:headEnd/>
            <a:tailEnd/>
          </a:ln>
          <a:effectLst/>
        </p:spPr>
        <p:txBody>
          <a:bodyPr>
            <a:spAutoFit/>
          </a:bodyPr>
          <a:lstStyle/>
          <a:p>
            <a:r>
              <a:rPr lang="en-US"/>
              <a:t>P</a:t>
            </a:r>
            <a:r>
              <a:rPr lang="cs-CZ"/>
              <a:t>říklad: </a:t>
            </a:r>
          </a:p>
          <a:p>
            <a:endParaRPr lang="cs-CZ"/>
          </a:p>
          <a:p>
            <a:r>
              <a:rPr lang="cs-CZ"/>
              <a:t>font-family: Tahoma, Verdana, Arial, Helvetica, sans-serif;</a:t>
            </a:r>
          </a:p>
        </p:txBody>
      </p:sp>
      <p:sp>
        <p:nvSpPr>
          <p:cNvPr id="36870" name="AutoShape 6">
            <a:hlinkClick r:id="rId2" action="ppaction://hlinksldjump" highlightClick="1"/>
          </p:cNvPr>
          <p:cNvSpPr>
            <a:spLocks noChangeArrowheads="1"/>
          </p:cNvSpPr>
          <p:nvPr/>
        </p:nvSpPr>
        <p:spPr bwMode="auto">
          <a:xfrm>
            <a:off x="250825" y="6237288"/>
            <a:ext cx="433388" cy="358775"/>
          </a:xfrm>
          <a:prstGeom prst="actionButtonBackPrevious">
            <a:avLst/>
          </a:prstGeom>
          <a:solidFill>
            <a:schemeClr val="accent1"/>
          </a:solidFill>
          <a:ln w="9525">
            <a:noFill/>
            <a:miter lim="800000"/>
            <a:headEnd/>
            <a:tailEnd/>
          </a:ln>
          <a:effectLst/>
        </p:spPr>
        <p:txBody>
          <a:bodyPr wrap="none" anchor="ctr"/>
          <a:lstStyle/>
          <a:p>
            <a:endParaRPr lang="cs-CZ"/>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cs-CZ"/>
              <a:t>Kaskádové styly</a:t>
            </a:r>
          </a:p>
        </p:txBody>
      </p:sp>
      <p:sp>
        <p:nvSpPr>
          <p:cNvPr id="2051" name="Rectangle 3"/>
          <p:cNvSpPr>
            <a:spLocks noGrp="1" noChangeArrowheads="1"/>
          </p:cNvSpPr>
          <p:nvPr>
            <p:ph type="subTitle" idx="1"/>
          </p:nvPr>
        </p:nvSpPr>
        <p:spPr/>
        <p:txBody>
          <a:bodyPr/>
          <a:lstStyle/>
          <a:p>
            <a:r>
              <a:rPr lang="cs-CZ"/>
              <a:t>CSS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cs-CZ"/>
              <a:t>Připojení stylů do stránky</a:t>
            </a:r>
          </a:p>
        </p:txBody>
      </p:sp>
      <p:sp>
        <p:nvSpPr>
          <p:cNvPr id="3075" name="Rectangle 3"/>
          <p:cNvSpPr>
            <a:spLocks noGrp="1" noChangeArrowheads="1"/>
          </p:cNvSpPr>
          <p:nvPr>
            <p:ph type="body" idx="1"/>
          </p:nvPr>
        </p:nvSpPr>
        <p:spPr>
          <a:xfrm>
            <a:off x="914400" y="1600200"/>
            <a:ext cx="7772400" cy="5068888"/>
          </a:xfrm>
        </p:spPr>
        <p:txBody>
          <a:bodyPr/>
          <a:lstStyle/>
          <a:p>
            <a:pPr marL="609600" indent="-609600">
              <a:buClr>
                <a:schemeClr val="bg2"/>
              </a:buClr>
              <a:buFontTx/>
              <a:buAutoNum type="arabicPeriod"/>
            </a:pPr>
            <a:r>
              <a:rPr lang="cs-CZ" sz="1800"/>
              <a:t>Přímo v textu zdroje u formátovaného elementu pomocí atributu style="...". Tzv. </a:t>
            </a:r>
            <a:r>
              <a:rPr lang="cs-CZ" sz="1800" b="1"/>
              <a:t>přímý styl</a:t>
            </a:r>
            <a:r>
              <a:rPr lang="cs-CZ" sz="1800"/>
              <a:t>. Je to nešikovné, ale občas se to používá.</a:t>
            </a:r>
          </a:p>
          <a:p>
            <a:pPr marL="609600" indent="-609600">
              <a:buFontTx/>
              <a:buNone/>
            </a:pPr>
            <a:r>
              <a:rPr lang="cs-CZ" sz="1800"/>
              <a:t> </a:t>
            </a:r>
          </a:p>
          <a:p>
            <a:pPr marL="609600" indent="-609600">
              <a:buClr>
                <a:schemeClr val="bg2"/>
              </a:buClr>
              <a:buFontTx/>
              <a:buAutoNum type="arabicPeriod" startAt="2"/>
            </a:pPr>
            <a:r>
              <a:rPr lang="cs-CZ" sz="1800"/>
              <a:t>Pomocí "</a:t>
            </a:r>
            <a:r>
              <a:rPr lang="cs-CZ" sz="1800" b="1"/>
              <a:t>stylopisu</a:t>
            </a:r>
            <a:r>
              <a:rPr lang="cs-CZ" sz="1800"/>
              <a:t>" (angl. "stylesheet") v hlavičce stránky. Stylopis je jakýsi seznam stylů. Je v něm obecně napsáno, co má být jak zformátováno, například že nadpisy mají být zelené. Do stránky se stylopis píše mezi tagy &lt;style&gt; a &lt;/style&gt;. </a:t>
            </a:r>
          </a:p>
          <a:p>
            <a:pPr marL="609600" indent="-609600">
              <a:buFontTx/>
              <a:buNone/>
            </a:pPr>
            <a:endParaRPr lang="cs-CZ" sz="1800"/>
          </a:p>
          <a:p>
            <a:pPr marL="609600" indent="-609600">
              <a:buClr>
                <a:schemeClr val="bg2"/>
              </a:buClr>
              <a:buFontTx/>
              <a:buAutoNum type="arabicPeriod" startAt="3"/>
            </a:pPr>
            <a:r>
              <a:rPr lang="cs-CZ" sz="1800"/>
              <a:t>Použitím </a:t>
            </a:r>
            <a:r>
              <a:rPr lang="cs-CZ" sz="1800" b="1"/>
              <a:t>externího stylopisu</a:t>
            </a:r>
            <a:r>
              <a:rPr lang="cs-CZ" sz="1800"/>
              <a:t> -- to je </a:t>
            </a:r>
            <a:r>
              <a:rPr lang="cs-CZ" sz="1800" b="1"/>
              <a:t>soubor *.css</a:t>
            </a:r>
            <a:r>
              <a:rPr lang="cs-CZ" sz="1800"/>
              <a:t>, na který se stránka odkazuje tagem &lt;</a:t>
            </a:r>
            <a:r>
              <a:rPr lang="cs-CZ" sz="1800">
                <a:hlinkClick r:id="rId2"/>
              </a:rPr>
              <a:t>link</a:t>
            </a:r>
            <a:r>
              <a:rPr lang="cs-CZ" sz="1800"/>
              <a:t>&gt;. V souboru je umístěný stylopis. Hlavní výhoda je v tom, že na jeden takový soubor se dá nalinkovat mnoho stránek, takže pak všechny vypadají podobně.</a:t>
            </a:r>
            <a:r>
              <a:rPr lang="cs-CZ"/>
              <a:t> </a:t>
            </a:r>
          </a:p>
          <a:p>
            <a:pPr marL="609600" indent="-609600" algn="ctr">
              <a:buFontTx/>
              <a:buNone/>
            </a:pPr>
            <a:r>
              <a:rPr lang="cs-CZ" sz="1600">
                <a:hlinkClick r:id="rId3" action="ppaction://hlinksldjump"/>
              </a:rPr>
              <a:t>příklad</a:t>
            </a:r>
            <a:endParaRPr lang="cs-CZ" sz="1600"/>
          </a:p>
          <a:p>
            <a:pPr marL="609600" indent="-609600">
              <a:buFontTx/>
              <a:buNone/>
            </a:pPr>
            <a:endParaRPr lang="cs-CZ"/>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1749" name="Rectangle 5"/>
          <p:cNvSpPr>
            <a:spLocks noGrp="1" noChangeArrowheads="1"/>
          </p:cNvSpPr>
          <p:nvPr>
            <p:ph type="title"/>
          </p:nvPr>
        </p:nvSpPr>
        <p:spPr/>
        <p:txBody>
          <a:bodyPr/>
          <a:lstStyle/>
          <a:p>
            <a:r>
              <a:rPr lang="cs-CZ" sz="1700"/>
              <a:t>Chci udělat odstavec červeným písmem pomocí CSS. </a:t>
            </a:r>
            <a:br>
              <a:rPr lang="cs-CZ" sz="1700"/>
            </a:br>
            <a:r>
              <a:rPr lang="cs-CZ" sz="1700"/>
              <a:t>Jde to třemi způsoby: </a:t>
            </a:r>
          </a:p>
        </p:txBody>
      </p:sp>
      <p:sp>
        <p:nvSpPr>
          <p:cNvPr id="31750" name="Rectangle 6"/>
          <p:cNvSpPr>
            <a:spLocks noGrp="1" noChangeArrowheads="1"/>
          </p:cNvSpPr>
          <p:nvPr>
            <p:ph type="body" idx="1"/>
          </p:nvPr>
        </p:nvSpPr>
        <p:spPr>
          <a:xfrm>
            <a:off x="914400" y="1600200"/>
            <a:ext cx="7772400" cy="4997450"/>
          </a:xfrm>
        </p:spPr>
        <p:txBody>
          <a:bodyPr/>
          <a:lstStyle/>
          <a:p>
            <a:pPr>
              <a:lnSpc>
                <a:spcPct val="80000"/>
              </a:lnSpc>
              <a:buFont typeface="Wingdings" pitchFamily="2" charset="2"/>
              <a:buNone/>
            </a:pPr>
            <a:r>
              <a:rPr lang="cs-CZ" sz="1400" b="1">
                <a:solidFill>
                  <a:schemeClr val="tx2"/>
                </a:solidFill>
              </a:rPr>
              <a:t>Přímý zápis</a:t>
            </a:r>
          </a:p>
          <a:p>
            <a:pPr>
              <a:lnSpc>
                <a:spcPct val="80000"/>
              </a:lnSpc>
              <a:buFont typeface="Wingdings" pitchFamily="2" charset="2"/>
              <a:buNone/>
            </a:pPr>
            <a:r>
              <a:rPr lang="cs-CZ" sz="1400"/>
              <a:t>Do zdroje se napíše tato deklarace odstavce:</a:t>
            </a:r>
          </a:p>
          <a:p>
            <a:pPr lvl="1">
              <a:lnSpc>
                <a:spcPct val="80000"/>
              </a:lnSpc>
              <a:buFont typeface="Wingdings" pitchFamily="2" charset="2"/>
              <a:buNone/>
            </a:pPr>
            <a:r>
              <a:rPr lang="cs-CZ" sz="1300" b="1"/>
              <a:t>&lt;p style="color: red"&gt;Tento odstavec bude červený.&lt;/p&gt;</a:t>
            </a:r>
          </a:p>
          <a:p>
            <a:pPr>
              <a:lnSpc>
                <a:spcPct val="80000"/>
              </a:lnSpc>
              <a:buFont typeface="Wingdings" pitchFamily="2" charset="2"/>
              <a:buNone/>
            </a:pPr>
            <a:r>
              <a:rPr lang="cs-CZ" sz="1400"/>
              <a:t>Vysvětlení: &lt;p&gt; je značka vymezující odstavec; z anglického paragraph. Atribut "style" je obecný 	atribut použitelný u každého prvku. Color znamená barva a red je červená.</a:t>
            </a:r>
          </a:p>
          <a:p>
            <a:pPr>
              <a:lnSpc>
                <a:spcPct val="80000"/>
              </a:lnSpc>
              <a:buFont typeface="Wingdings" pitchFamily="2" charset="2"/>
              <a:buNone/>
            </a:pPr>
            <a:endParaRPr lang="cs-CZ" sz="1400" b="1"/>
          </a:p>
          <a:p>
            <a:pPr>
              <a:lnSpc>
                <a:spcPct val="80000"/>
              </a:lnSpc>
              <a:buFont typeface="Wingdings" pitchFamily="2" charset="2"/>
              <a:buNone/>
            </a:pPr>
            <a:r>
              <a:rPr lang="cs-CZ" sz="1400" b="1">
                <a:solidFill>
                  <a:schemeClr val="bg2"/>
                </a:solidFill>
              </a:rPr>
              <a:t>Stylopisem</a:t>
            </a:r>
          </a:p>
          <a:p>
            <a:pPr>
              <a:lnSpc>
                <a:spcPct val="80000"/>
              </a:lnSpc>
              <a:buFont typeface="Wingdings" pitchFamily="2" charset="2"/>
              <a:buNone/>
            </a:pPr>
            <a:r>
              <a:rPr lang="cs-CZ" sz="1400"/>
              <a:t>Do hlavičky dokumentu se napíše stylopis uzavřený mezi tagy &lt;style&gt;&lt;/style&gt;:</a:t>
            </a:r>
          </a:p>
          <a:p>
            <a:pPr lvl="1">
              <a:lnSpc>
                <a:spcPct val="80000"/>
              </a:lnSpc>
              <a:buFont typeface="Wingdings" pitchFamily="2" charset="2"/>
              <a:buNone/>
            </a:pPr>
            <a:r>
              <a:rPr lang="cs-CZ" sz="1300" b="1"/>
              <a:t>&lt;style type="text/css"&gt;</a:t>
            </a:r>
            <a:br>
              <a:rPr lang="cs-CZ" sz="1300" b="1"/>
            </a:br>
            <a:r>
              <a:rPr lang="cs-CZ" sz="1300" b="1"/>
              <a:t>p    {color: red}</a:t>
            </a:r>
          </a:p>
          <a:p>
            <a:pPr lvl="1">
              <a:lnSpc>
                <a:spcPct val="80000"/>
              </a:lnSpc>
              <a:buFont typeface="Wingdings" pitchFamily="2" charset="2"/>
              <a:buNone/>
            </a:pPr>
            <a:r>
              <a:rPr lang="cs-CZ" sz="1300" b="1"/>
              <a:t>&lt;/style&gt;</a:t>
            </a:r>
          </a:p>
          <a:p>
            <a:pPr>
              <a:lnSpc>
                <a:spcPct val="80000"/>
              </a:lnSpc>
              <a:buFont typeface="Wingdings" pitchFamily="2" charset="2"/>
              <a:buNone/>
            </a:pPr>
            <a:r>
              <a:rPr lang="cs-CZ" sz="1400"/>
              <a:t>a do těla stránky se mohou psát odstavce:</a:t>
            </a:r>
          </a:p>
          <a:p>
            <a:pPr>
              <a:lnSpc>
                <a:spcPct val="80000"/>
              </a:lnSpc>
              <a:buFont typeface="Wingdings" pitchFamily="2" charset="2"/>
              <a:buNone/>
            </a:pPr>
            <a:r>
              <a:rPr lang="cs-CZ" sz="1400"/>
              <a:t>	&lt;p&gt;Tento odstavec bude červený. &lt;/p&gt;</a:t>
            </a:r>
            <a:br>
              <a:rPr lang="cs-CZ" sz="1400"/>
            </a:br>
            <a:r>
              <a:rPr lang="cs-CZ" sz="1400"/>
              <a:t>&lt;p&gt;Tento mimochodem také, protože červené budou všechny.&lt;/p&gt;</a:t>
            </a:r>
          </a:p>
          <a:p>
            <a:pPr>
              <a:lnSpc>
                <a:spcPct val="80000"/>
              </a:lnSpc>
              <a:buFont typeface="Wingdings" pitchFamily="2" charset="2"/>
              <a:buNone/>
            </a:pPr>
            <a:r>
              <a:rPr lang="cs-CZ" sz="1400"/>
              <a:t>To, jak zařídit, aby nebyly červené všechny, ale jenom některé odstavce, se dá pomocí </a:t>
            </a:r>
          </a:p>
          <a:p>
            <a:pPr>
              <a:lnSpc>
                <a:spcPct val="80000"/>
              </a:lnSpc>
              <a:buFont typeface="Wingdings" pitchFamily="2" charset="2"/>
              <a:buNone/>
            </a:pPr>
            <a:r>
              <a:rPr lang="cs-CZ" sz="1400">
                <a:hlinkClick r:id="rId2"/>
              </a:rPr>
              <a:t>"tříd" a "identifikátorů"</a:t>
            </a:r>
            <a:r>
              <a:rPr lang="cs-CZ" sz="1400"/>
              <a:t>, o tom později.</a:t>
            </a:r>
          </a:p>
          <a:p>
            <a:pPr>
              <a:lnSpc>
                <a:spcPct val="80000"/>
              </a:lnSpc>
              <a:buFont typeface="Wingdings" pitchFamily="2" charset="2"/>
              <a:buNone/>
            </a:pPr>
            <a:endParaRPr lang="cs-CZ" sz="1400" b="1"/>
          </a:p>
          <a:p>
            <a:pPr>
              <a:lnSpc>
                <a:spcPct val="80000"/>
              </a:lnSpc>
              <a:buFont typeface="Wingdings" pitchFamily="2" charset="2"/>
              <a:buNone/>
            </a:pPr>
            <a:r>
              <a:rPr lang="cs-CZ" sz="1400" b="1">
                <a:solidFill>
                  <a:schemeClr val="bg2"/>
                </a:solidFill>
              </a:rPr>
              <a:t>Externím CSS souborem</a:t>
            </a:r>
          </a:p>
          <a:p>
            <a:pPr>
              <a:lnSpc>
                <a:spcPct val="80000"/>
              </a:lnSpc>
              <a:buFont typeface="Wingdings" pitchFamily="2" charset="2"/>
              <a:buNone/>
            </a:pPr>
            <a:r>
              <a:rPr lang="cs-CZ" sz="1400"/>
              <a:t>Vytvoří se soubor, který se pojmenuje třeba </a:t>
            </a:r>
            <a:r>
              <a:rPr lang="cs-CZ" sz="1400" b="1"/>
              <a:t>styly.css</a:t>
            </a:r>
            <a:r>
              <a:rPr lang="cs-CZ" sz="1400"/>
              <a:t>. V něm bude pouze tento text:</a:t>
            </a:r>
          </a:p>
          <a:p>
            <a:pPr>
              <a:lnSpc>
                <a:spcPct val="80000"/>
              </a:lnSpc>
              <a:buFont typeface="Wingdings" pitchFamily="2" charset="2"/>
              <a:buNone/>
            </a:pPr>
            <a:r>
              <a:rPr lang="cs-CZ" sz="1400"/>
              <a:t>	p    {color: red}</a:t>
            </a:r>
          </a:p>
          <a:p>
            <a:pPr>
              <a:lnSpc>
                <a:spcPct val="80000"/>
              </a:lnSpc>
              <a:buFont typeface="Wingdings" pitchFamily="2" charset="2"/>
              <a:buNone/>
            </a:pPr>
            <a:r>
              <a:rPr lang="cs-CZ" sz="1400"/>
              <a:t>Do hlavičky html dokumentu, který chci stylem ovlivnit, musím napsat odkaz na tento soubor:</a:t>
            </a:r>
          </a:p>
          <a:p>
            <a:pPr>
              <a:lnSpc>
                <a:spcPct val="80000"/>
              </a:lnSpc>
              <a:buFont typeface="Wingdings" pitchFamily="2" charset="2"/>
              <a:buNone/>
            </a:pPr>
            <a:r>
              <a:rPr lang="cs-CZ" sz="1400"/>
              <a:t>&lt;</a:t>
            </a:r>
            <a:r>
              <a:rPr lang="cs-CZ" sz="1400" b="1"/>
              <a:t>link rel="stylesheet" type="text/css" href="styly.css"&gt;</a:t>
            </a:r>
          </a:p>
        </p:txBody>
      </p:sp>
      <p:sp>
        <p:nvSpPr>
          <p:cNvPr id="31751" name="AutoShape 7">
            <a:hlinkClick r:id="rId3" action="ppaction://hlinksldjump" highlightClick="1"/>
          </p:cNvPr>
          <p:cNvSpPr>
            <a:spLocks noChangeArrowheads="1"/>
          </p:cNvSpPr>
          <p:nvPr/>
        </p:nvSpPr>
        <p:spPr bwMode="auto">
          <a:xfrm>
            <a:off x="250825" y="6237288"/>
            <a:ext cx="433388" cy="358775"/>
          </a:xfrm>
          <a:prstGeom prst="actionButtonBackPrevious">
            <a:avLst/>
          </a:prstGeom>
          <a:solidFill>
            <a:schemeClr val="accent1"/>
          </a:solidFill>
          <a:ln w="9525">
            <a:noFill/>
            <a:miter lim="800000"/>
            <a:headEnd/>
            <a:tailEnd/>
          </a:ln>
          <a:effectLst/>
        </p:spPr>
        <p:txBody>
          <a:bodyPr wrap="none" anchor="ctr"/>
          <a:lstStyle/>
          <a:p>
            <a:endParaRPr lang="cs-CZ"/>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cs-CZ"/>
              <a:t>Přiřazení definic prvkům stránky</a:t>
            </a:r>
          </a:p>
        </p:txBody>
      </p:sp>
      <p:sp>
        <p:nvSpPr>
          <p:cNvPr id="56323" name="Rectangle 3"/>
          <p:cNvSpPr>
            <a:spLocks noGrp="1" noChangeArrowheads="1"/>
          </p:cNvSpPr>
          <p:nvPr>
            <p:ph type="body" idx="1"/>
          </p:nvPr>
        </p:nvSpPr>
        <p:spPr/>
        <p:txBody>
          <a:bodyPr/>
          <a:lstStyle/>
          <a:p>
            <a:pPr>
              <a:lnSpc>
                <a:spcPct val="80000"/>
              </a:lnSpc>
            </a:pPr>
            <a:r>
              <a:rPr lang="cs-CZ" sz="2000"/>
              <a:t>Prvky, pro které má definice platit, popisují </a:t>
            </a:r>
            <a:r>
              <a:rPr lang="cs-CZ" sz="2000" b="1"/>
              <a:t>selektory</a:t>
            </a:r>
            <a:r>
              <a:rPr lang="cs-CZ" sz="2000"/>
              <a:t>.</a:t>
            </a:r>
          </a:p>
          <a:p>
            <a:pPr>
              <a:lnSpc>
                <a:spcPct val="80000"/>
              </a:lnSpc>
            </a:pPr>
            <a:r>
              <a:rPr lang="cs-CZ" sz="2000"/>
              <a:t>Selektorem může být:</a:t>
            </a:r>
          </a:p>
          <a:p>
            <a:pPr lvl="1">
              <a:lnSpc>
                <a:spcPct val="80000"/>
              </a:lnSpc>
            </a:pPr>
            <a:r>
              <a:rPr lang="cs-CZ" sz="2000">
                <a:solidFill>
                  <a:srgbClr val="EA5E2C"/>
                </a:solidFill>
              </a:rPr>
              <a:t>název prvku</a:t>
            </a:r>
            <a:r>
              <a:rPr lang="cs-CZ" sz="2000"/>
              <a:t> – např. p, body, h1, atd. – pravidlo se pak vztahuje na všechny prvky tohoto typu</a:t>
            </a:r>
          </a:p>
          <a:p>
            <a:pPr lvl="1">
              <a:lnSpc>
                <a:spcPct val="80000"/>
              </a:lnSpc>
            </a:pPr>
            <a:r>
              <a:rPr lang="cs-CZ" sz="2000"/>
              <a:t>prvek dané </a:t>
            </a:r>
            <a:r>
              <a:rPr lang="cs-CZ" sz="2000">
                <a:solidFill>
                  <a:srgbClr val="EA5E2C"/>
                </a:solidFill>
              </a:rPr>
              <a:t>třídy</a:t>
            </a:r>
            <a:r>
              <a:rPr lang="cs-CZ" sz="2000"/>
              <a:t> (class) – zapisuje se tečkou za jménem prvku – např. h1.nadpis nebo p.poznamka</a:t>
            </a:r>
          </a:p>
          <a:p>
            <a:pPr lvl="1">
              <a:lnSpc>
                <a:spcPct val="80000"/>
              </a:lnSpc>
              <a:buFont typeface="Wingdings" pitchFamily="2" charset="2"/>
              <a:buNone/>
            </a:pPr>
            <a:r>
              <a:rPr lang="cs-CZ" sz="2000"/>
              <a:t>	v html: …</a:t>
            </a:r>
          </a:p>
          <a:p>
            <a:pPr lvl="1">
              <a:lnSpc>
                <a:spcPct val="80000"/>
              </a:lnSpc>
              <a:buFont typeface="Wingdings" pitchFamily="2" charset="2"/>
              <a:buNone/>
            </a:pPr>
            <a:r>
              <a:rPr lang="cs-CZ" sz="2000"/>
              <a:t>			&lt;h1 class=</a:t>
            </a:r>
            <a:r>
              <a:rPr lang="en-US" sz="2000"/>
              <a:t>“</a:t>
            </a:r>
            <a:r>
              <a:rPr lang="cs-CZ" sz="2000"/>
              <a:t>nadpis</a:t>
            </a:r>
            <a:r>
              <a:rPr lang="en-US" sz="2000"/>
              <a:t>”</a:t>
            </a:r>
            <a:r>
              <a:rPr lang="cs-CZ" sz="2000"/>
              <a:t>&gt;nadpis&lt;/h1&gt;</a:t>
            </a:r>
          </a:p>
          <a:p>
            <a:pPr lvl="1">
              <a:lnSpc>
                <a:spcPct val="80000"/>
              </a:lnSpc>
              <a:buFont typeface="Wingdings" pitchFamily="2" charset="2"/>
              <a:buNone/>
            </a:pPr>
            <a:r>
              <a:rPr lang="cs-CZ" sz="2000"/>
              <a:t>	a v CSS definujeme např.:</a:t>
            </a:r>
          </a:p>
          <a:p>
            <a:pPr lvl="1">
              <a:lnSpc>
                <a:spcPct val="80000"/>
              </a:lnSpc>
              <a:buFont typeface="Wingdings" pitchFamily="2" charset="2"/>
              <a:buNone/>
            </a:pPr>
            <a:r>
              <a:rPr lang="cs-CZ" sz="2000"/>
              <a:t>			h1.nadpis</a:t>
            </a:r>
            <a:r>
              <a:rPr lang="en-US" sz="2000"/>
              <a:t> { color</a:t>
            </a:r>
            <a:r>
              <a:rPr lang="cs-CZ" sz="2000"/>
              <a:t>: </a:t>
            </a:r>
            <a:r>
              <a:rPr lang="en-US" sz="2000"/>
              <a:t>red}</a:t>
            </a:r>
            <a:endParaRPr lang="cs-CZ" sz="2000"/>
          </a:p>
          <a:p>
            <a:pPr lvl="1">
              <a:lnSpc>
                <a:spcPct val="80000"/>
              </a:lnSpc>
            </a:pPr>
            <a:r>
              <a:rPr lang="cs-CZ" sz="2000"/>
              <a:t>prvek s daným </a:t>
            </a:r>
            <a:r>
              <a:rPr lang="cs-CZ" sz="2000">
                <a:solidFill>
                  <a:srgbClr val="EA5E2C"/>
                </a:solidFill>
              </a:rPr>
              <a:t>pojmenováním</a:t>
            </a:r>
            <a:r>
              <a:rPr lang="cs-CZ" sz="2000"/>
              <a:t> (id) – každý prvek na stránce můžeme pojmenovat pomocí atributu id (pozor, id stejné hodnoty se může na stránce vyskytovat pouze jednou) – v CSS se zapisuje dvojitým křížkem za názvem prvku, např. div</a:t>
            </a:r>
            <a:r>
              <a:rPr lang="en-US" sz="2000"/>
              <a:t>#</a:t>
            </a:r>
            <a:r>
              <a:rPr lang="cs-CZ" sz="2000"/>
              <a:t>zahlavi a v html: &lt;div id=</a:t>
            </a:r>
            <a:r>
              <a:rPr lang="en-US" sz="2000"/>
              <a:t>“zahlavi”</a:t>
            </a:r>
            <a:r>
              <a:rPr lang="cs-CZ" sz="2000"/>
              <a:t>&gt;záhlaví&lt;/div&gt;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cs-CZ"/>
              <a:t>Pravidla kaskády</a:t>
            </a:r>
          </a:p>
        </p:txBody>
      </p:sp>
      <p:sp>
        <p:nvSpPr>
          <p:cNvPr id="34819" name="Rectangle 3"/>
          <p:cNvSpPr>
            <a:spLocks noGrp="1" noChangeArrowheads="1"/>
          </p:cNvSpPr>
          <p:nvPr>
            <p:ph type="body" idx="1"/>
          </p:nvPr>
        </p:nvSpPr>
        <p:spPr/>
        <p:txBody>
          <a:bodyPr/>
          <a:lstStyle/>
          <a:p>
            <a:r>
              <a:rPr lang="cs-CZ" sz="2000"/>
              <a:t>přednost mají přesnější, </a:t>
            </a:r>
            <a:r>
              <a:rPr lang="cs-CZ" sz="2000" b="1"/>
              <a:t>konkrétnější </a:t>
            </a:r>
            <a:r>
              <a:rPr lang="cs-CZ" sz="2000"/>
              <a:t>pravidla před pravidly obecnějšími</a:t>
            </a:r>
          </a:p>
          <a:p>
            <a:pPr lvl="2">
              <a:buFont typeface="Wingdings" pitchFamily="2" charset="2"/>
              <a:buNone/>
            </a:pPr>
            <a:r>
              <a:rPr lang="cs-CZ" sz="1600">
                <a:solidFill>
                  <a:srgbClr val="E37E33"/>
                </a:solidFill>
              </a:rPr>
              <a:t>p </a:t>
            </a:r>
            <a:r>
              <a:rPr lang="en-US" sz="1600">
                <a:solidFill>
                  <a:srgbClr val="E37E33"/>
                </a:solidFill>
              </a:rPr>
              <a:t>{</a:t>
            </a:r>
            <a:r>
              <a:rPr lang="cs-CZ" sz="1600">
                <a:solidFill>
                  <a:srgbClr val="E37E33"/>
                </a:solidFill>
              </a:rPr>
              <a:t> color: blue</a:t>
            </a:r>
            <a:r>
              <a:rPr lang="en-US" sz="1600">
                <a:solidFill>
                  <a:srgbClr val="E37E33"/>
                </a:solidFill>
              </a:rPr>
              <a:t>}</a:t>
            </a:r>
            <a:endParaRPr lang="cs-CZ" sz="1600">
              <a:solidFill>
                <a:srgbClr val="E37E33"/>
              </a:solidFill>
            </a:endParaRPr>
          </a:p>
          <a:p>
            <a:pPr lvl="2">
              <a:buFont typeface="Wingdings" pitchFamily="2" charset="2"/>
              <a:buNone/>
            </a:pPr>
            <a:r>
              <a:rPr lang="cs-CZ" sz="1600">
                <a:solidFill>
                  <a:srgbClr val="E37E33"/>
                </a:solidFill>
              </a:rPr>
              <a:t>p</a:t>
            </a:r>
            <a:r>
              <a:rPr lang="en-US" sz="1600">
                <a:solidFill>
                  <a:srgbClr val="E37E33"/>
                </a:solidFill>
              </a:rPr>
              <a:t>.poznamka</a:t>
            </a:r>
            <a:r>
              <a:rPr lang="cs-CZ" sz="1600">
                <a:solidFill>
                  <a:srgbClr val="E37E33"/>
                </a:solidFill>
              </a:rPr>
              <a:t> </a:t>
            </a:r>
            <a:r>
              <a:rPr lang="en-US" sz="1600">
                <a:solidFill>
                  <a:srgbClr val="E37E33"/>
                </a:solidFill>
              </a:rPr>
              <a:t>{</a:t>
            </a:r>
            <a:r>
              <a:rPr lang="cs-CZ" sz="1600">
                <a:solidFill>
                  <a:srgbClr val="E37E33"/>
                </a:solidFill>
              </a:rPr>
              <a:t> color: red</a:t>
            </a:r>
            <a:r>
              <a:rPr lang="en-US" sz="1600">
                <a:solidFill>
                  <a:srgbClr val="E37E33"/>
                </a:solidFill>
              </a:rPr>
              <a:t>}</a:t>
            </a:r>
            <a:endParaRPr lang="cs-CZ" sz="1600">
              <a:solidFill>
                <a:srgbClr val="E37E33"/>
              </a:solidFill>
            </a:endParaRPr>
          </a:p>
          <a:p>
            <a:pPr lvl="2">
              <a:buFont typeface="Wingdings" pitchFamily="2" charset="2"/>
              <a:buNone/>
            </a:pPr>
            <a:r>
              <a:rPr lang="cs-CZ" sz="1600">
                <a:solidFill>
                  <a:srgbClr val="E37E33"/>
                </a:solidFill>
              </a:rPr>
              <a:t>p</a:t>
            </a:r>
            <a:r>
              <a:rPr lang="en-US" sz="1600">
                <a:solidFill>
                  <a:srgbClr val="E37E33"/>
                </a:solidFill>
              </a:rPr>
              <a:t>#</a:t>
            </a:r>
            <a:r>
              <a:rPr lang="cs-CZ" sz="1600">
                <a:solidFill>
                  <a:srgbClr val="E37E33"/>
                </a:solidFill>
              </a:rPr>
              <a:t>pozn1 </a:t>
            </a:r>
            <a:r>
              <a:rPr lang="en-US" sz="1600">
                <a:solidFill>
                  <a:srgbClr val="E37E33"/>
                </a:solidFill>
              </a:rPr>
              <a:t>{ color</a:t>
            </a:r>
            <a:r>
              <a:rPr lang="cs-CZ" sz="1600">
                <a:solidFill>
                  <a:srgbClr val="E37E33"/>
                </a:solidFill>
              </a:rPr>
              <a:t>:</a:t>
            </a:r>
            <a:r>
              <a:rPr lang="en-US" sz="1600">
                <a:solidFill>
                  <a:srgbClr val="E37E33"/>
                </a:solidFill>
              </a:rPr>
              <a:t> green}</a:t>
            </a:r>
            <a:endParaRPr lang="cs-CZ" sz="1600">
              <a:solidFill>
                <a:srgbClr val="E37E33"/>
              </a:solidFill>
            </a:endParaRPr>
          </a:p>
          <a:p>
            <a:pPr lvl="2">
              <a:buFont typeface="Wingdings" pitchFamily="2" charset="2"/>
              <a:buNone/>
            </a:pPr>
            <a:endParaRPr lang="cs-CZ" sz="1600">
              <a:solidFill>
                <a:srgbClr val="E37E33"/>
              </a:solidFill>
            </a:endParaRPr>
          </a:p>
          <a:p>
            <a:r>
              <a:rPr lang="cs-CZ" sz="2000"/>
              <a:t>v případě, že se sejdou stejně konkrétní definice téže vlastnosti, záleží na jejich pořadí – použije se ta, která je zapsaná </a:t>
            </a:r>
            <a:r>
              <a:rPr lang="cs-CZ" sz="2000" b="1"/>
              <a:t>později </a:t>
            </a:r>
          </a:p>
          <a:p>
            <a:pPr>
              <a:buFont typeface="Wingdings" pitchFamily="2" charset="2"/>
              <a:buNone/>
            </a:pPr>
            <a:endParaRPr lang="cs-CZ" sz="2000" b="1"/>
          </a:p>
          <a:p>
            <a:r>
              <a:rPr lang="cs-CZ" sz="2000"/>
              <a:t>styly definované přímo ve značkách prvků mají nejvyšší prioritu, tedy i přednost před definicemi v hlavičce nebo ve stylopisu</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cs-CZ"/>
              <a:t>Formátování textu</a:t>
            </a:r>
          </a:p>
        </p:txBody>
      </p:sp>
      <p:sp>
        <p:nvSpPr>
          <p:cNvPr id="35843" name="Rectangle 3"/>
          <p:cNvSpPr>
            <a:spLocks noGrp="1" noChangeArrowheads="1"/>
          </p:cNvSpPr>
          <p:nvPr>
            <p:ph type="body" idx="1"/>
          </p:nvPr>
        </p:nvSpPr>
        <p:spPr/>
        <p:txBody>
          <a:bodyPr/>
          <a:lstStyle/>
          <a:p>
            <a:r>
              <a:rPr lang="cs-CZ">
                <a:hlinkClick r:id="rId2" action="ppaction://hlinksldjump"/>
              </a:rPr>
              <a:t>Typ písma</a:t>
            </a:r>
            <a:endParaRPr lang="cs-CZ"/>
          </a:p>
          <a:p>
            <a:r>
              <a:rPr lang="cs-CZ">
                <a:hlinkClick r:id="rId3" action="ppaction://hlinksldjump"/>
              </a:rPr>
              <a:t>Velikost písma</a:t>
            </a:r>
            <a:endParaRPr lang="cs-CZ"/>
          </a:p>
          <a:p>
            <a:r>
              <a:rPr lang="cs-CZ">
                <a:hlinkClick r:id="rId4" action="ppaction://hlinksldjump"/>
              </a:rPr>
              <a:t>Barva písma</a:t>
            </a:r>
            <a:endParaRPr lang="cs-CZ"/>
          </a:p>
          <a:p>
            <a:r>
              <a:rPr lang="cs-CZ">
                <a:hlinkClick r:id="rId5" action="ppaction://hlinksldjump"/>
              </a:rPr>
              <a:t>Řez písma</a:t>
            </a:r>
            <a:endParaRPr lang="cs-CZ"/>
          </a:p>
          <a:p>
            <a:r>
              <a:rPr lang="cs-CZ">
                <a:hlinkClick r:id="rId6" action="ppaction://hlinksldjump"/>
              </a:rPr>
              <a:t>Dekorace písma</a:t>
            </a:r>
            <a:endParaRPr lang="cs-CZ"/>
          </a:p>
          <a:p>
            <a:r>
              <a:rPr lang="cs-CZ">
                <a:hlinkClick r:id="rId7" action="ppaction://hlinksldjump"/>
              </a:rPr>
              <a:t>Zarovnávání textu</a:t>
            </a:r>
            <a:endParaRPr lang="cs-CZ"/>
          </a:p>
          <a:p>
            <a:pPr>
              <a:buFont typeface="Wingdings" pitchFamily="2" charset="2"/>
              <a:buNone/>
            </a:pPr>
            <a:endParaRPr lang="cs-CZ"/>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cs-CZ"/>
              <a:t>Formátování bloků stránky</a:t>
            </a:r>
          </a:p>
        </p:txBody>
      </p:sp>
      <p:sp>
        <p:nvSpPr>
          <p:cNvPr id="43011" name="Rectangle 3"/>
          <p:cNvSpPr>
            <a:spLocks noGrp="1" noChangeArrowheads="1"/>
          </p:cNvSpPr>
          <p:nvPr>
            <p:ph type="body" idx="1"/>
          </p:nvPr>
        </p:nvSpPr>
        <p:spPr/>
        <p:txBody>
          <a:bodyPr/>
          <a:lstStyle/>
          <a:p>
            <a:r>
              <a:rPr lang="cs-CZ"/>
              <a:t>Blokové prvky jsou například: &lt;p&gt;, &lt;div&gt;, &lt;h1&gt;-&lt;h6&gt;, &lt;ul&gt;,&lt;body&gt;</a:t>
            </a:r>
          </a:p>
          <a:p>
            <a:r>
              <a:rPr lang="cs-CZ"/>
              <a:t>Blokové vlastnosti CSS umožňují definovat</a:t>
            </a:r>
          </a:p>
          <a:p>
            <a:pPr lvl="1"/>
            <a:r>
              <a:rPr lang="cs-CZ">
                <a:solidFill>
                  <a:srgbClr val="EA5E2C"/>
                </a:solidFill>
              </a:rPr>
              <a:t>odstupy mezi bloky</a:t>
            </a:r>
          </a:p>
          <a:p>
            <a:pPr lvl="1"/>
            <a:r>
              <a:rPr lang="cs-CZ">
                <a:solidFill>
                  <a:srgbClr val="EA5E2C"/>
                </a:solidFill>
              </a:rPr>
              <a:t>rozměry</a:t>
            </a:r>
          </a:p>
          <a:p>
            <a:pPr lvl="1"/>
            <a:r>
              <a:rPr lang="cs-CZ">
                <a:solidFill>
                  <a:srgbClr val="EA5E2C"/>
                </a:solidFill>
              </a:rPr>
              <a:t>pozadí</a:t>
            </a:r>
          </a:p>
          <a:p>
            <a:pPr lvl="1"/>
            <a:r>
              <a:rPr lang="cs-CZ">
                <a:solidFill>
                  <a:srgbClr val="EA5E2C"/>
                </a:solidFill>
              </a:rPr>
              <a:t>rámečky</a:t>
            </a:r>
          </a:p>
          <a:p>
            <a:pPr lvl="1"/>
            <a:r>
              <a:rPr lang="cs-CZ">
                <a:solidFill>
                  <a:srgbClr val="EA5E2C"/>
                </a:solidFill>
              </a:rPr>
              <a:t>pozicování na stránce</a:t>
            </a:r>
          </a:p>
          <a:p>
            <a:r>
              <a:rPr lang="cs-CZ">
                <a:solidFill>
                  <a:schemeClr val="accent2"/>
                </a:solidFill>
              </a:rPr>
              <a:t>Blokové vlastnosti se nedědí!</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Vrstvy">
  <a:themeElements>
    <a:clrScheme name="Vrstvy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Vrstvy">
      <a:majorFont>
        <a:latin typeface="Times New Roman"/>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rstvy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Vrstvy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Vrstvy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Vrstvy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Vrstvy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Vrstvy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Vrstvy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Vrstvy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Vrstvy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Vrstvy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notace-prezenta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Layers</Template>
  <TotalTime>566</TotalTime>
  <Words>1369</Words>
  <Application>Microsoft PowerPoint</Application>
  <PresentationFormat>Předvádění na obrazovce (4:3)</PresentationFormat>
  <Paragraphs>272</Paragraphs>
  <Slides>29</Slides>
  <Notes>2</Notes>
  <HiddenSlides>9</HiddenSlides>
  <MMClips>0</MMClips>
  <ScaleCrop>false</ScaleCrop>
  <HeadingPairs>
    <vt:vector size="4" baseType="variant">
      <vt:variant>
        <vt:lpstr>Motiv</vt:lpstr>
      </vt:variant>
      <vt:variant>
        <vt:i4>2</vt:i4>
      </vt:variant>
      <vt:variant>
        <vt:lpstr>Nadpisy snímků</vt:lpstr>
      </vt:variant>
      <vt:variant>
        <vt:i4>29</vt:i4>
      </vt:variant>
    </vt:vector>
  </HeadingPairs>
  <TitlesOfParts>
    <vt:vector size="31" baseType="lpstr">
      <vt:lpstr>Vrstvy</vt:lpstr>
      <vt:lpstr>anotace-prezentace</vt:lpstr>
      <vt:lpstr>Kaskádové styly</vt:lpstr>
      <vt:lpstr>Anotace</vt:lpstr>
      <vt:lpstr>Kaskádové styly</vt:lpstr>
      <vt:lpstr>Připojení stylů do stránky</vt:lpstr>
      <vt:lpstr>Chci udělat odstavec červeným písmem pomocí CSS.  Jde to třemi způsoby: </vt:lpstr>
      <vt:lpstr>Přiřazení definic prvkům stránky</vt:lpstr>
      <vt:lpstr>Pravidla kaskády</vt:lpstr>
      <vt:lpstr>Formátování textu</vt:lpstr>
      <vt:lpstr>Formátování bloků stránky</vt:lpstr>
      <vt:lpstr>Oblasti blokových prvků</vt:lpstr>
      <vt:lpstr>Rozměry bloku width</vt:lpstr>
      <vt:lpstr>Rámečky border</vt:lpstr>
      <vt:lpstr>Odstup od rámečku  padding</vt:lpstr>
      <vt:lpstr>Okraje  margin</vt:lpstr>
      <vt:lpstr>Styl pozadí  background</vt:lpstr>
      <vt:lpstr>Plovoucí prvky float</vt:lpstr>
      <vt:lpstr>Vlastnost clear</vt:lpstr>
      <vt:lpstr>Vztah plaváčků k neplavcům a naopak</vt:lpstr>
      <vt:lpstr>Vynucené včlenění plaváčka dovnitř rodičovského bloku</vt:lpstr>
      <vt:lpstr>Hodnoty a jednotky  1/2</vt:lpstr>
      <vt:lpstr>Hodnoty a jednotky  2/2</vt:lpstr>
      <vt:lpstr>Snímek 22</vt:lpstr>
      <vt:lpstr>Příklad použití vlastnosti clear:</vt:lpstr>
      <vt:lpstr>Řez písma font-style  font-weight</vt:lpstr>
      <vt:lpstr>Zarovnávání textu text-align</vt:lpstr>
      <vt:lpstr>Barva písma color</vt:lpstr>
      <vt:lpstr>Dekorace písma text-decoration</vt:lpstr>
      <vt:lpstr>Velikost písma font-size</vt:lpstr>
      <vt:lpstr>Typ písma  font-family</vt:lpstr>
    </vt:vector>
  </TitlesOfParts>
  <Company>Doma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Kaskádové styly</dc:title>
  <dc:creator>U nas doma</dc:creator>
  <cp:lastModifiedBy>kk</cp:lastModifiedBy>
  <cp:revision>26</cp:revision>
  <dcterms:created xsi:type="dcterms:W3CDTF">2006-03-10T16:38:53Z</dcterms:created>
  <dcterms:modified xsi:type="dcterms:W3CDTF">2013-06-13T12:48:10Z</dcterms:modified>
</cp:coreProperties>
</file>