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notesMasterIdLst>
    <p:notesMasterId r:id="rId35"/>
  </p:notesMasterIdLst>
  <p:sldIdLst>
    <p:sldId id="289" r:id="rId3"/>
    <p:sldId id="290"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1" r:id="rId19"/>
    <p:sldId id="272" r:id="rId20"/>
    <p:sldId id="270" r:id="rId21"/>
    <p:sldId id="274" r:id="rId22"/>
    <p:sldId id="273" r:id="rId23"/>
    <p:sldId id="275" r:id="rId24"/>
    <p:sldId id="276" r:id="rId25"/>
    <p:sldId id="277" r:id="rId26"/>
    <p:sldId id="278" r:id="rId27"/>
    <p:sldId id="283" r:id="rId28"/>
    <p:sldId id="284" r:id="rId29"/>
    <p:sldId id="279" r:id="rId30"/>
    <p:sldId id="285" r:id="rId31"/>
    <p:sldId id="286" r:id="rId32"/>
    <p:sldId id="282" r:id="rId33"/>
    <p:sldId id="291"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úvod" id="{DF2286AE-DACB-490A-880D-9D5229833134}">
          <p14:sldIdLst>
            <p14:sldId id="289"/>
            <p14:sldId id="290"/>
            <p14:sldId id="256"/>
          </p14:sldIdLst>
        </p14:section>
        <p14:section name="Normy html" id="{E85A13B1-5134-456A-AC5F-D05EF91303B2}">
          <p14:sldIdLst>
            <p14:sldId id="257"/>
            <p14:sldId id="258"/>
            <p14:sldId id="259"/>
          </p14:sldIdLst>
        </p14:section>
        <p14:section name="Struktura" id="{3DE3BDD7-C76B-4CA8-B7A7-0C298C92E9E3}">
          <p14:sldIdLst>
            <p14:sldId id="260"/>
            <p14:sldId id="261"/>
            <p14:sldId id="262"/>
          </p14:sldIdLst>
        </p14:section>
        <p14:section name="Editory" id="{1F246AE0-0DBE-425B-86EA-BE6700A9DC30}">
          <p14:sldIdLst>
            <p14:sldId id="263"/>
          </p14:sldIdLst>
        </p14:section>
        <p14:section name="Tagy" id="{FEBA0D6E-0773-4664-9810-9F2331657927}">
          <p14:sldIdLst>
            <p14:sldId id="264"/>
            <p14:sldId id="265"/>
            <p14:sldId id="266"/>
            <p14:sldId id="267"/>
            <p14:sldId id="268"/>
            <p14:sldId id="269"/>
            <p14:sldId id="271"/>
            <p14:sldId id="272"/>
            <p14:sldId id="270"/>
            <p14:sldId id="274"/>
            <p14:sldId id="273"/>
            <p14:sldId id="275"/>
          </p14:sldIdLst>
        </p14:section>
        <p14:section name="tvorba zkušební stránky" id="{E2CA6906-6A78-429E-981B-C96B2FC27BE2}">
          <p14:sldIdLst>
            <p14:sldId id="276"/>
            <p14:sldId id="277"/>
            <p14:sldId id="278"/>
            <p14:sldId id="283"/>
            <p14:sldId id="284"/>
            <p14:sldId id="279"/>
            <p14:sldId id="285"/>
            <p14:sldId id="286"/>
            <p14:sldId id="282"/>
            <p14:sldId id="29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7" d="100"/>
          <a:sy n="77" d="100"/>
        </p:scale>
        <p:origin x="46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16D937-3C26-4609-8111-03501AED8D20}" type="datetimeFigureOut">
              <a:rPr lang="cs-CZ" smtClean="0"/>
              <a:t>31. 10. 2014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1E4974-C87D-4EC5-A6C1-4D3DBB816235}" type="slidenum">
              <a:rPr lang="cs-CZ" smtClean="0"/>
              <a:t>‹#›</a:t>
            </a:fld>
            <a:endParaRPr lang="cs-CZ"/>
          </a:p>
        </p:txBody>
      </p:sp>
    </p:spTree>
    <p:extLst>
      <p:ext uri="{BB962C8B-B14F-4D97-AF65-F5344CB8AC3E}">
        <p14:creationId xmlns:p14="http://schemas.microsoft.com/office/powerpoint/2010/main" val="2914624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717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7172" name="Zástupný symbol pro číslo snímku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fld id="{E9B2F190-BB86-4654-8070-333CDFCC0E72}" type="slidenum">
              <a:rPr lang="cs-CZ" smtClean="0">
                <a:solidFill>
                  <a:prstClr val="black"/>
                </a:solidFill>
              </a:rPr>
              <a:pPr>
                <a:defRPr/>
              </a:pPr>
              <a:t>1</a:t>
            </a:fld>
            <a:endParaRPr lang="cs-CZ" smtClean="0">
              <a:solidFill>
                <a:prstClr val="black"/>
              </a:solidFill>
            </a:endParaRPr>
          </a:p>
        </p:txBody>
      </p:sp>
    </p:spTree>
    <p:extLst>
      <p:ext uri="{BB962C8B-B14F-4D97-AF65-F5344CB8AC3E}">
        <p14:creationId xmlns:p14="http://schemas.microsoft.com/office/powerpoint/2010/main" val="2640591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819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číslo snímku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fld id="{4749AE69-20BE-42F1-ABBC-50E7EA213669}" type="slidenum">
              <a:rPr lang="cs-CZ" smtClean="0">
                <a:solidFill>
                  <a:prstClr val="black"/>
                </a:solidFill>
              </a:rPr>
              <a:pPr>
                <a:defRPr/>
              </a:pPr>
              <a:t>2</a:t>
            </a:fld>
            <a:endParaRPr lang="cs-CZ" smtClean="0">
              <a:solidFill>
                <a:prstClr val="black"/>
              </a:solidFill>
            </a:endParaRPr>
          </a:p>
        </p:txBody>
      </p:sp>
    </p:spTree>
    <p:extLst>
      <p:ext uri="{BB962C8B-B14F-4D97-AF65-F5344CB8AC3E}">
        <p14:creationId xmlns:p14="http://schemas.microsoft.com/office/powerpoint/2010/main" val="2441311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914400" y="2130426"/>
            <a:ext cx="103632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828800" y="38862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F42DF92B-7B86-4833-9458-A68CA67117C5}" type="datetimeFigureOut">
              <a:rPr lang="cs-CZ">
                <a:solidFill>
                  <a:prstClr val="black">
                    <a:tint val="75000"/>
                  </a:prstClr>
                </a:solidFill>
              </a:rPr>
              <a:pPr>
                <a:defRPr/>
              </a:pPr>
              <a:t>31. 10. 2014</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lvl1pPr>
              <a:defRPr/>
            </a:lvl1pPr>
          </a:lstStyle>
          <a:p>
            <a:pPr>
              <a:defRPr/>
            </a:pPr>
            <a:r>
              <a:rPr lang="cs-CZ">
                <a:solidFill>
                  <a:prstClr val="black">
                    <a:tint val="75000"/>
                  </a:prstClr>
                </a:solidFill>
              </a:rPr>
              <a:t>© 2012 - 2013</a:t>
            </a:r>
          </a:p>
        </p:txBody>
      </p:sp>
      <p:sp>
        <p:nvSpPr>
          <p:cNvPr id="6" name="Zástupný symbol pro číslo snímku 5"/>
          <p:cNvSpPr>
            <a:spLocks noGrp="1"/>
          </p:cNvSpPr>
          <p:nvPr>
            <p:ph type="sldNum" sz="quarter" idx="12"/>
          </p:nvPr>
        </p:nvSpPr>
        <p:spPr/>
        <p:txBody>
          <a:bodyPr/>
          <a:lstStyle>
            <a:lvl1pPr>
              <a:defRPr/>
            </a:lvl1pPr>
          </a:lstStyle>
          <a:p>
            <a:pPr>
              <a:defRPr/>
            </a:pPr>
            <a:fld id="{5251B82D-1DD2-435D-880D-7BF23C14A1C5}"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1909260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0D1BA2E8-B963-487D-B14E-CC11BD8EB36F}" type="datetimeFigureOut">
              <a:rPr lang="cs-CZ">
                <a:solidFill>
                  <a:prstClr val="black">
                    <a:tint val="75000"/>
                  </a:prstClr>
                </a:solidFill>
              </a:rPr>
              <a:pPr>
                <a:defRPr/>
              </a:pPr>
              <a:t>31. 10. 2014</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lvl1pPr>
              <a:defRPr/>
            </a:lvl1pPr>
          </a:lstStyle>
          <a:p>
            <a:pPr>
              <a:defRPr/>
            </a:pPr>
            <a:fld id="{89BD1275-CD33-4721-8ACE-347B5EDDA592}"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3311750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3084" y="4406901"/>
            <a:ext cx="103632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BDE64BF8-9BE8-4F1B-A64D-9050E95D5D00}" type="datetimeFigureOut">
              <a:rPr lang="cs-CZ">
                <a:solidFill>
                  <a:prstClr val="black">
                    <a:tint val="75000"/>
                  </a:prstClr>
                </a:solidFill>
              </a:rPr>
              <a:pPr>
                <a:defRPr/>
              </a:pPr>
              <a:t>31. 10. 2014</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lvl1pPr>
              <a:defRPr/>
            </a:lvl1pPr>
          </a:lstStyle>
          <a:p>
            <a:pPr>
              <a:defRPr/>
            </a:pPr>
            <a:fld id="{8F555F40-0574-4061-8FF1-5E03193B81E9}"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4139578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AE64B08D-76B3-446B-9EBB-A02B9A2FDEBC}" type="datetimeFigureOut">
              <a:rPr lang="cs-CZ">
                <a:solidFill>
                  <a:prstClr val="black">
                    <a:tint val="75000"/>
                  </a:prstClr>
                </a:solidFill>
              </a:rPr>
              <a:pPr>
                <a:defRPr/>
              </a:pPr>
              <a:t>31. 10. 2014</a:t>
            </a:fld>
            <a:endParaRPr lang="cs-CZ">
              <a:solidFill>
                <a:prstClr val="black">
                  <a:tint val="75000"/>
                </a:prstClr>
              </a:solidFill>
            </a:endParaRPr>
          </a:p>
        </p:txBody>
      </p:sp>
      <p:sp>
        <p:nvSpPr>
          <p:cNvPr id="6"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7" name="Zástupný symbol pro číslo snímku 5"/>
          <p:cNvSpPr>
            <a:spLocks noGrp="1"/>
          </p:cNvSpPr>
          <p:nvPr>
            <p:ph type="sldNum" sz="quarter" idx="12"/>
          </p:nvPr>
        </p:nvSpPr>
        <p:spPr/>
        <p:txBody>
          <a:bodyPr/>
          <a:lstStyle>
            <a:lvl1pPr>
              <a:defRPr/>
            </a:lvl1pPr>
          </a:lstStyle>
          <a:p>
            <a:pPr>
              <a:defRPr/>
            </a:pPr>
            <a:fld id="{172D4960-529C-4F1F-8787-D0A44CB33E3A}"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32719060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861DF361-BEA7-419F-9E49-FBBB96FE190E}" type="datetimeFigureOut">
              <a:rPr lang="cs-CZ">
                <a:solidFill>
                  <a:prstClr val="black">
                    <a:tint val="75000"/>
                  </a:prstClr>
                </a:solidFill>
              </a:rPr>
              <a:pPr>
                <a:defRPr/>
              </a:pPr>
              <a:t>31. 10. 2014</a:t>
            </a:fld>
            <a:endParaRPr lang="cs-CZ">
              <a:solidFill>
                <a:prstClr val="black">
                  <a:tint val="75000"/>
                </a:prstClr>
              </a:solidFill>
            </a:endParaRPr>
          </a:p>
        </p:txBody>
      </p:sp>
      <p:sp>
        <p:nvSpPr>
          <p:cNvPr id="8"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9" name="Zástupný symbol pro číslo snímku 5"/>
          <p:cNvSpPr>
            <a:spLocks noGrp="1"/>
          </p:cNvSpPr>
          <p:nvPr>
            <p:ph type="sldNum" sz="quarter" idx="12"/>
          </p:nvPr>
        </p:nvSpPr>
        <p:spPr/>
        <p:txBody>
          <a:bodyPr/>
          <a:lstStyle>
            <a:lvl1pPr>
              <a:defRPr/>
            </a:lvl1pPr>
          </a:lstStyle>
          <a:p>
            <a:pPr>
              <a:defRPr/>
            </a:pPr>
            <a:fld id="{119547F0-FF1E-496F-85E2-0CEECA0C60FA}"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3733711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3FC2DBE9-04B2-4904-8C5B-F29236198B7C}" type="datetimeFigureOut">
              <a:rPr lang="cs-CZ">
                <a:solidFill>
                  <a:prstClr val="black">
                    <a:tint val="75000"/>
                  </a:prstClr>
                </a:solidFill>
              </a:rPr>
              <a:pPr>
                <a:defRPr/>
              </a:pPr>
              <a:t>31. 10. 2014</a:t>
            </a:fld>
            <a:endParaRPr lang="cs-CZ">
              <a:solidFill>
                <a:prstClr val="black">
                  <a:tint val="75000"/>
                </a:prstClr>
              </a:solidFill>
            </a:endParaRPr>
          </a:p>
        </p:txBody>
      </p:sp>
      <p:sp>
        <p:nvSpPr>
          <p:cNvPr id="4"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5" name="Zástupný symbol pro číslo snímku 5"/>
          <p:cNvSpPr>
            <a:spLocks noGrp="1"/>
          </p:cNvSpPr>
          <p:nvPr>
            <p:ph type="sldNum" sz="quarter" idx="12"/>
          </p:nvPr>
        </p:nvSpPr>
        <p:spPr/>
        <p:txBody>
          <a:bodyPr/>
          <a:lstStyle>
            <a:lvl1pPr>
              <a:defRPr/>
            </a:lvl1pPr>
          </a:lstStyle>
          <a:p>
            <a:pPr>
              <a:defRPr/>
            </a:pPr>
            <a:fld id="{E5A6661B-D891-4AFF-A313-9AF4C826602F}"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42250129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B2BF1DCF-8EC1-404D-B43F-DBCA4B7793D9}" type="datetimeFigureOut">
              <a:rPr lang="cs-CZ">
                <a:solidFill>
                  <a:prstClr val="black">
                    <a:tint val="75000"/>
                  </a:prstClr>
                </a:solidFill>
              </a:rPr>
              <a:pPr>
                <a:defRPr/>
              </a:pPr>
              <a:t>31. 10. 2014</a:t>
            </a:fld>
            <a:endParaRPr lang="cs-CZ">
              <a:solidFill>
                <a:prstClr val="black">
                  <a:tint val="75000"/>
                </a:prstClr>
              </a:solidFill>
            </a:endParaRPr>
          </a:p>
        </p:txBody>
      </p:sp>
      <p:sp>
        <p:nvSpPr>
          <p:cNvPr id="3"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4" name="Zástupný symbol pro číslo snímku 5"/>
          <p:cNvSpPr>
            <a:spLocks noGrp="1"/>
          </p:cNvSpPr>
          <p:nvPr>
            <p:ph type="sldNum" sz="quarter" idx="12"/>
          </p:nvPr>
        </p:nvSpPr>
        <p:spPr/>
        <p:txBody>
          <a:bodyPr/>
          <a:lstStyle>
            <a:lvl1pPr>
              <a:defRPr/>
            </a:lvl1pPr>
          </a:lstStyle>
          <a:p>
            <a:pPr>
              <a:defRPr/>
            </a:pPr>
            <a:fld id="{3F09FC4B-0FA3-4BA9-A884-D78C5C335E55}"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175788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1" y="273050"/>
            <a:ext cx="4011084"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F76409EE-C278-4C30-808D-5196F8104D79}" type="datetimeFigureOut">
              <a:rPr lang="cs-CZ">
                <a:solidFill>
                  <a:prstClr val="black">
                    <a:tint val="75000"/>
                  </a:prstClr>
                </a:solidFill>
              </a:rPr>
              <a:pPr>
                <a:defRPr/>
              </a:pPr>
              <a:t>31. 10. 2014</a:t>
            </a:fld>
            <a:endParaRPr lang="cs-CZ">
              <a:solidFill>
                <a:prstClr val="black">
                  <a:tint val="75000"/>
                </a:prstClr>
              </a:solidFill>
            </a:endParaRPr>
          </a:p>
        </p:txBody>
      </p:sp>
      <p:sp>
        <p:nvSpPr>
          <p:cNvPr id="6"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7" name="Zástupný symbol pro číslo snímku 5"/>
          <p:cNvSpPr>
            <a:spLocks noGrp="1"/>
          </p:cNvSpPr>
          <p:nvPr>
            <p:ph type="sldNum" sz="quarter" idx="12"/>
          </p:nvPr>
        </p:nvSpPr>
        <p:spPr/>
        <p:txBody>
          <a:bodyPr/>
          <a:lstStyle>
            <a:lvl1pPr>
              <a:defRPr/>
            </a:lvl1pPr>
          </a:lstStyle>
          <a:p>
            <a:pPr>
              <a:defRPr/>
            </a:pPr>
            <a:fld id="{AACD8DB8-2A6C-4070-9EA3-09D20D1A043B}"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17044858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717" y="4800600"/>
            <a:ext cx="73152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p>
        </p:txBody>
      </p:sp>
      <p:sp>
        <p:nvSpPr>
          <p:cNvPr id="4" name="Zástupný symbol pro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33E2CD5-4F79-43C3-B387-70831E5B66D6}" type="datetimeFigureOut">
              <a:rPr lang="cs-CZ">
                <a:solidFill>
                  <a:prstClr val="black">
                    <a:tint val="75000"/>
                  </a:prstClr>
                </a:solidFill>
              </a:rPr>
              <a:pPr>
                <a:defRPr/>
              </a:pPr>
              <a:t>31. 10. 2014</a:t>
            </a:fld>
            <a:endParaRPr lang="cs-CZ">
              <a:solidFill>
                <a:prstClr val="black">
                  <a:tint val="75000"/>
                </a:prstClr>
              </a:solidFill>
            </a:endParaRPr>
          </a:p>
        </p:txBody>
      </p:sp>
      <p:sp>
        <p:nvSpPr>
          <p:cNvPr id="6"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7" name="Zástupný symbol pro číslo snímku 5"/>
          <p:cNvSpPr>
            <a:spLocks noGrp="1"/>
          </p:cNvSpPr>
          <p:nvPr>
            <p:ph type="sldNum" sz="quarter" idx="12"/>
          </p:nvPr>
        </p:nvSpPr>
        <p:spPr/>
        <p:txBody>
          <a:bodyPr/>
          <a:lstStyle>
            <a:lvl1pPr>
              <a:defRPr/>
            </a:lvl1pPr>
          </a:lstStyle>
          <a:p>
            <a:pPr>
              <a:defRPr/>
            </a:pPr>
            <a:fld id="{9B5D00AC-5B22-40C9-BE64-F1E600C6532F}"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2160116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7CD35F63-7DEC-457F-970A-DB3020B894A6}" type="datetimeFigureOut">
              <a:rPr lang="cs-CZ">
                <a:solidFill>
                  <a:prstClr val="black">
                    <a:tint val="75000"/>
                  </a:prstClr>
                </a:solidFill>
              </a:rPr>
              <a:pPr>
                <a:defRPr/>
              </a:pPr>
              <a:t>31. 10. 2014</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lvl1pPr>
              <a:defRPr/>
            </a:lvl1pPr>
          </a:lstStyle>
          <a:p>
            <a:pPr>
              <a:defRPr/>
            </a:pPr>
            <a:fld id="{BE949F63-1EFF-4F8D-97AE-4317C6C63C5B}"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5031846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9200" y="274639"/>
            <a:ext cx="27432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609600" y="274639"/>
            <a:ext cx="80264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3236F45B-7858-43E0-860C-8A8E4E9B7D93}" type="datetimeFigureOut">
              <a:rPr lang="cs-CZ">
                <a:solidFill>
                  <a:prstClr val="black">
                    <a:tint val="75000"/>
                  </a:prstClr>
                </a:solidFill>
              </a:rPr>
              <a:pPr>
                <a:defRPr/>
              </a:pPr>
              <a:t>31. 10. 2014</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lvl1pPr>
              <a:defRPr/>
            </a:lvl1pPr>
          </a:lstStyle>
          <a:p>
            <a:pPr>
              <a:defRPr/>
            </a:pPr>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lvl1pPr>
              <a:defRPr/>
            </a:lvl1pPr>
          </a:lstStyle>
          <a:p>
            <a:pPr>
              <a:defRPr/>
            </a:pPr>
            <a:fld id="{A020E8FB-565F-41C7-BA17-9C6C61272206}" type="slidenum">
              <a:rPr lang="cs-CZ">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163528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10/31/2014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2A54C80-263E-416B-A8E0-580EDEADCBDC}" type="datetimeFigureOut">
              <a:rPr lang="en-US" dirty="0"/>
              <a:t>10/31/2014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10/31/2014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10/31/2014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7" name="Zástupný symbol pro text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0E2C5D6C-AA39-4CE4-BCAC-0328A91DE58C}" type="datetimeFigureOut">
              <a:rPr lang="cs-CZ" smtClean="0">
                <a:solidFill>
                  <a:prstClr val="black">
                    <a:tint val="75000"/>
                  </a:prstClr>
                </a:solidFill>
              </a:rPr>
              <a:pPr defTabSz="914400">
                <a:defRPr/>
              </a:pPr>
              <a:t>31. 10. 2014</a:t>
            </a:fld>
            <a:endParaRPr lang="cs-CZ">
              <a:solidFill>
                <a:prstClr val="black">
                  <a:tint val="75000"/>
                </a:prstClr>
              </a:solidFill>
            </a:endParaRPr>
          </a:p>
        </p:txBody>
      </p:sp>
      <p:sp>
        <p:nvSpPr>
          <p:cNvPr id="5" name="Zástupný symbol pro zápatí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cs-CZ">
              <a:solidFill>
                <a:prstClr val="black">
                  <a:tint val="75000"/>
                </a:prstClr>
              </a:solidFill>
            </a:endParaRPr>
          </a:p>
        </p:txBody>
      </p:sp>
      <p:sp>
        <p:nvSpPr>
          <p:cNvPr id="6" name="Zástupný symbol pro číslo snímk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F0B21F59-72E1-4961-947D-0365CB10147C}" type="slidenum">
              <a:rPr lang="cs-CZ" smtClean="0">
                <a:solidFill>
                  <a:prstClr val="black">
                    <a:tint val="75000"/>
                  </a:prstClr>
                </a:solidFill>
              </a:rPr>
              <a:pPr defTabSz="914400">
                <a:defRPr/>
              </a:pPr>
              <a:t>‹#›</a:t>
            </a:fld>
            <a:endParaRPr lang="cs-CZ">
              <a:solidFill>
                <a:prstClr val="black">
                  <a:tint val="75000"/>
                </a:prstClr>
              </a:solidFill>
            </a:endParaRPr>
          </a:p>
        </p:txBody>
      </p:sp>
    </p:spTree>
    <p:extLst>
      <p:ext uri="{BB962C8B-B14F-4D97-AF65-F5344CB8AC3E}">
        <p14:creationId xmlns:p14="http://schemas.microsoft.com/office/powerpoint/2010/main" val="350298172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hyperlink" Target="http://codelobster.com/" TargetMode="External"/><Relationship Id="rId2" Type="http://schemas.openxmlformats.org/officeDocument/2006/relationships/hyperlink" Target="http://pspad.cz/" TargetMode="External"/><Relationship Id="rId1" Type="http://schemas.openxmlformats.org/officeDocument/2006/relationships/slideLayout" Target="../slideLayouts/slideLayout2.xml"/><Relationship Id="rId4" Type="http://schemas.openxmlformats.org/officeDocument/2006/relationships/hyperlink" Target="http://cs.wikipedia.org/wiki/WYSIWY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5.xml"/><Relationship Id="rId1" Type="http://schemas.openxmlformats.org/officeDocument/2006/relationships/slideLayout" Target="../slideLayouts/slideLayout4.xml"/><Relationship Id="rId5" Type="http://schemas.openxmlformats.org/officeDocument/2006/relationships/slide" Target="slide31.xml"/><Relationship Id="rId4" Type="http://schemas.openxmlformats.org/officeDocument/2006/relationships/hyperlink" Target="http://www.gy.svitavy.cz/" TargetMode="External"/></Relationships>
</file>

<file path=ppt/slides/_rels/slide25.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slide" Target="slide28.xml"/><Relationship Id="rId7" Type="http://schemas.openxmlformats.org/officeDocument/2006/relationships/image" Target="../media/image6.WMF"/><Relationship Id="rId2" Type="http://schemas.openxmlformats.org/officeDocument/2006/relationships/slide" Target="slide24.xml"/><Relationship Id="rId1" Type="http://schemas.openxmlformats.org/officeDocument/2006/relationships/slideLayout" Target="../slideLayouts/slideLayout4.xml"/><Relationship Id="rId6" Type="http://schemas.openxmlformats.org/officeDocument/2006/relationships/slide" Target="slide26.xml"/><Relationship Id="rId5" Type="http://schemas.openxmlformats.org/officeDocument/2006/relationships/slide" Target="slide31.xml"/><Relationship Id="rId4" Type="http://schemas.openxmlformats.org/officeDocument/2006/relationships/hyperlink" Target="http://www.gy.svitavy.cz/" TargetMode="External"/><Relationship Id="rId9" Type="http://schemas.openxmlformats.org/officeDocument/2006/relationships/image" Target="../media/image7.WMF"/></Relationships>
</file>

<file path=ppt/slides/_rels/slide2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slide" Target="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slide" Target="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slide" Target="slide30.xml"/><Relationship Id="rId3" Type="http://schemas.openxmlformats.org/officeDocument/2006/relationships/slide" Target="slide25.xml"/><Relationship Id="rId7" Type="http://schemas.openxmlformats.org/officeDocument/2006/relationships/image" Target="../media/image8.WMF"/><Relationship Id="rId2" Type="http://schemas.openxmlformats.org/officeDocument/2006/relationships/slide" Target="slide24.xml"/><Relationship Id="rId1" Type="http://schemas.openxmlformats.org/officeDocument/2006/relationships/slideLayout" Target="../slideLayouts/slideLayout4.xml"/><Relationship Id="rId6" Type="http://schemas.openxmlformats.org/officeDocument/2006/relationships/slide" Target="slide29.xml"/><Relationship Id="rId5" Type="http://schemas.openxmlformats.org/officeDocument/2006/relationships/slide" Target="slide31.xml"/><Relationship Id="rId4" Type="http://schemas.openxmlformats.org/officeDocument/2006/relationships/hyperlink" Target="http://www.gy.svitavy.cz/" TargetMode="External"/><Relationship Id="rId9" Type="http://schemas.openxmlformats.org/officeDocument/2006/relationships/image" Target="../media/image9.WMF"/></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slide" Target="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slide" Target="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4.xml"/><Relationship Id="rId1" Type="http://schemas.openxmlformats.org/officeDocument/2006/relationships/slideLayout" Target="../slideLayouts/slideLayout4.xml"/><Relationship Id="rId5" Type="http://schemas.openxmlformats.org/officeDocument/2006/relationships/hyperlink" Target="http://www.gy.svitavy.cz/" TargetMode="External"/><Relationship Id="rId4" Type="http://schemas.openxmlformats.org/officeDocument/2006/relationships/slide" Target="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Nadpis 3"/>
          <p:cNvSpPr>
            <a:spLocks noGrp="1"/>
          </p:cNvSpPr>
          <p:nvPr>
            <p:ph type="ctrTitle"/>
          </p:nvPr>
        </p:nvSpPr>
        <p:spPr>
          <a:xfrm>
            <a:off x="2232640" y="2132857"/>
            <a:ext cx="7772400" cy="1470025"/>
          </a:xfrm>
        </p:spPr>
        <p:txBody>
          <a:bodyPr/>
          <a:lstStyle/>
          <a:p>
            <a:r>
              <a:rPr lang="cs-CZ" dirty="0" err="1" smtClean="0"/>
              <a:t>Html</a:t>
            </a:r>
            <a:endParaRPr lang="cs-CZ" dirty="0" smtClean="0"/>
          </a:p>
        </p:txBody>
      </p:sp>
      <p:sp>
        <p:nvSpPr>
          <p:cNvPr id="3075" name="Podnadpis 4"/>
          <p:cNvSpPr>
            <a:spLocks noGrp="1"/>
          </p:cNvSpPr>
          <p:nvPr>
            <p:ph type="subTitle" idx="1"/>
          </p:nvPr>
        </p:nvSpPr>
        <p:spPr>
          <a:xfrm>
            <a:off x="2351584" y="6021288"/>
            <a:ext cx="7858180" cy="648072"/>
          </a:xfrm>
        </p:spPr>
        <p:txBody>
          <a:bodyPr/>
          <a:lstStyle/>
          <a:p>
            <a:pPr>
              <a:lnSpc>
                <a:spcPct val="115000"/>
              </a:lnSpc>
              <a:spcAft>
                <a:spcPts val="0"/>
              </a:spcAft>
            </a:pPr>
            <a:r>
              <a:rPr lang="cs-CZ" sz="2000" dirty="0">
                <a:solidFill>
                  <a:schemeClr val="dk1"/>
                </a:solidFill>
              </a:rPr>
              <a:t>Gymnázium a Jazyková škola s právem státní jazykové zkoušky Svitavy</a:t>
            </a:r>
            <a:endParaRPr lang="cs-CZ" sz="2000" dirty="0">
              <a:ea typeface="Calibri"/>
              <a:cs typeface="Times New Roman"/>
            </a:endParaRPr>
          </a:p>
        </p:txBody>
      </p:sp>
      <p:pic>
        <p:nvPicPr>
          <p:cNvPr id="4" name="Obráze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8480" y="3429000"/>
            <a:ext cx="5760720" cy="1258824"/>
          </a:xfrm>
          <a:prstGeom prst="rect">
            <a:avLst/>
          </a:prstGeom>
        </p:spPr>
      </p:pic>
      <p:sp>
        <p:nvSpPr>
          <p:cNvPr id="5" name="TextovéPole 4"/>
          <p:cNvSpPr txBox="1"/>
          <p:nvPr/>
        </p:nvSpPr>
        <p:spPr>
          <a:xfrm>
            <a:off x="5423811" y="5229201"/>
            <a:ext cx="2140331" cy="461665"/>
          </a:xfrm>
          <a:prstGeom prst="rect">
            <a:avLst/>
          </a:prstGeom>
          <a:noFill/>
        </p:spPr>
        <p:txBody>
          <a:bodyPr wrap="none" rtlCol="0">
            <a:spAutoFit/>
          </a:bodyPr>
          <a:lstStyle/>
          <a:p>
            <a:pPr algn="ctr" defTabSz="914400" fontAlgn="base">
              <a:spcBef>
                <a:spcPct val="0"/>
              </a:spcBef>
              <a:spcAft>
                <a:spcPct val="0"/>
              </a:spcAft>
            </a:pPr>
            <a:r>
              <a:rPr lang="cs-CZ" sz="2400" dirty="0" err="1">
                <a:solidFill>
                  <a:prstClr val="black"/>
                </a:solidFill>
                <a:latin typeface="Times New Roman" pitchFamily="18" charset="0"/>
              </a:rPr>
              <a:t>Ditta</a:t>
            </a:r>
            <a:r>
              <a:rPr lang="cs-CZ" sz="2400" dirty="0">
                <a:solidFill>
                  <a:prstClr val="black"/>
                </a:solidFill>
                <a:latin typeface="Times New Roman" pitchFamily="18" charset="0"/>
              </a:rPr>
              <a:t> Kukaňová</a:t>
            </a:r>
          </a:p>
        </p:txBody>
      </p:sp>
    </p:spTree>
    <p:extLst>
      <p:ext uri="{BB962C8B-B14F-4D97-AF65-F5344CB8AC3E}">
        <p14:creationId xmlns:p14="http://schemas.microsoft.com/office/powerpoint/2010/main" val="129115186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HTML editory</a:t>
            </a:r>
            <a:endParaRPr lang="cs-CZ" dirty="0"/>
          </a:p>
        </p:txBody>
      </p:sp>
      <p:sp>
        <p:nvSpPr>
          <p:cNvPr id="3" name="Zástupný symbol pro obsah 2"/>
          <p:cNvSpPr>
            <a:spLocks noGrp="1"/>
          </p:cNvSpPr>
          <p:nvPr>
            <p:ph idx="1"/>
          </p:nvPr>
        </p:nvSpPr>
        <p:spPr>
          <a:xfrm>
            <a:off x="1020234" y="1474789"/>
            <a:ext cx="8596668" cy="4945061"/>
          </a:xfrm>
        </p:spPr>
        <p:txBody>
          <a:bodyPr>
            <a:noAutofit/>
          </a:bodyPr>
          <a:lstStyle/>
          <a:p>
            <a:r>
              <a:rPr lang="cs-CZ" sz="2400" b="1" dirty="0"/>
              <a:t>Editory HTML kódu</a:t>
            </a:r>
          </a:p>
          <a:p>
            <a:pPr lvl="1"/>
            <a:r>
              <a:rPr lang="cs-CZ" sz="2200" dirty="0"/>
              <a:t>editory zaměřené především na práci s HTML,CSS, JS a </a:t>
            </a:r>
            <a:r>
              <a:rPr lang="cs-CZ" sz="2200" dirty="0" smtClean="0"/>
              <a:t>PHP </a:t>
            </a:r>
            <a:r>
              <a:rPr lang="cs-CZ" sz="2200" b="1" dirty="0" err="1" smtClean="0">
                <a:hlinkClick r:id="rId2"/>
              </a:rPr>
              <a:t>PSPad</a:t>
            </a:r>
            <a:r>
              <a:rPr lang="cs-CZ" sz="2200" dirty="0" smtClean="0">
                <a:hlinkClick r:id="rId2"/>
              </a:rPr>
              <a:t>, </a:t>
            </a:r>
            <a:r>
              <a:rPr lang="cs-CZ" sz="2200" b="1" dirty="0" smtClean="0">
                <a:hlinkClick r:id="rId2"/>
              </a:rPr>
              <a:t>Notepad++</a:t>
            </a:r>
            <a:r>
              <a:rPr lang="cs-CZ" sz="2200" dirty="0" smtClean="0"/>
              <a:t>, </a:t>
            </a:r>
            <a:r>
              <a:rPr lang="cs-CZ" sz="2200" b="1" dirty="0" err="1" smtClean="0">
                <a:hlinkClick r:id="rId3"/>
              </a:rPr>
              <a:t>Codelobster</a:t>
            </a:r>
            <a:endParaRPr lang="cs-CZ" sz="2200" dirty="0"/>
          </a:p>
          <a:p>
            <a:r>
              <a:rPr lang="cs-CZ" sz="2400" b="1" dirty="0" smtClean="0"/>
              <a:t>Vizuální </a:t>
            </a:r>
            <a:r>
              <a:rPr lang="cs-CZ" sz="2400" b="1" dirty="0"/>
              <a:t>editory</a:t>
            </a:r>
          </a:p>
          <a:p>
            <a:pPr lvl="1"/>
            <a:r>
              <a:rPr lang="cs-CZ" sz="2200" dirty="0"/>
              <a:t>možnost tvorby HTML stránky ve vizuálním </a:t>
            </a:r>
            <a:r>
              <a:rPr lang="cs-CZ" sz="2200" dirty="0" err="1">
                <a:hlinkClick r:id="rId4"/>
              </a:rPr>
              <a:t>Visiwig</a:t>
            </a:r>
            <a:r>
              <a:rPr lang="cs-CZ" sz="2200" dirty="0"/>
              <a:t> </a:t>
            </a:r>
            <a:r>
              <a:rPr lang="cs-CZ" sz="2200" dirty="0" smtClean="0"/>
              <a:t>režimu (</a:t>
            </a:r>
            <a:r>
              <a:rPr lang="cs-CZ" sz="2400" b="1" dirty="0" smtClean="0"/>
              <a:t>Adobe </a:t>
            </a:r>
            <a:r>
              <a:rPr lang="cs-CZ" sz="2400" b="1" dirty="0" err="1" smtClean="0"/>
              <a:t>DreamWeawer</a:t>
            </a:r>
            <a:r>
              <a:rPr lang="cs-CZ" sz="2400" b="1" dirty="0" smtClean="0"/>
              <a:t>)</a:t>
            </a:r>
            <a:endParaRPr lang="cs-CZ" sz="2400" dirty="0"/>
          </a:p>
          <a:p>
            <a:r>
              <a:rPr lang="cs-CZ" sz="2400" b="1" dirty="0"/>
              <a:t>Univerzální vývojové systémy</a:t>
            </a:r>
          </a:p>
          <a:p>
            <a:pPr lvl="1"/>
            <a:r>
              <a:rPr lang="cs-CZ" sz="2200" dirty="0"/>
              <a:t>programátorské a vývojářské </a:t>
            </a:r>
            <a:r>
              <a:rPr lang="cs-CZ" sz="2200" dirty="0" smtClean="0"/>
              <a:t>systémy (</a:t>
            </a:r>
            <a:r>
              <a:rPr lang="cs-CZ" sz="2200" b="1" dirty="0" err="1" smtClean="0"/>
              <a:t>NetBeans</a:t>
            </a:r>
            <a:r>
              <a:rPr lang="cs-CZ" sz="2200" b="1" dirty="0" smtClean="0"/>
              <a:t>, </a:t>
            </a:r>
            <a:r>
              <a:rPr lang="cs-CZ" sz="2200" b="1" dirty="0" err="1" smtClean="0"/>
              <a:t>Aptana</a:t>
            </a:r>
            <a:r>
              <a:rPr lang="cs-CZ" sz="2200" b="1" dirty="0" smtClean="0"/>
              <a:t>, </a:t>
            </a:r>
            <a:r>
              <a:rPr lang="cs-CZ" sz="2200" b="1" dirty="0" err="1" smtClean="0"/>
              <a:t>Eclipse</a:t>
            </a:r>
            <a:r>
              <a:rPr lang="cs-CZ" sz="2200" b="1" dirty="0" smtClean="0"/>
              <a:t>, MS </a:t>
            </a:r>
            <a:r>
              <a:rPr lang="cs-CZ" sz="2200" b="1" dirty="0" err="1"/>
              <a:t>Visual</a:t>
            </a:r>
            <a:r>
              <a:rPr lang="cs-CZ" sz="2200" b="1" dirty="0"/>
              <a:t> Studio </a:t>
            </a:r>
            <a:r>
              <a:rPr lang="cs-CZ" sz="2200" b="1" dirty="0" err="1"/>
              <a:t>for</a:t>
            </a:r>
            <a:r>
              <a:rPr lang="cs-CZ" sz="2200" b="1" dirty="0"/>
              <a:t> Web</a:t>
            </a:r>
            <a:endParaRPr lang="cs-CZ" sz="2200" dirty="0"/>
          </a:p>
          <a:p>
            <a:r>
              <a:rPr lang="cs-CZ" sz="2400" b="1" dirty="0"/>
              <a:t>Online editory</a:t>
            </a:r>
          </a:p>
          <a:p>
            <a:r>
              <a:rPr lang="cs-CZ" sz="2400" b="1" dirty="0"/>
              <a:t>Nástroje prohlížečů</a:t>
            </a:r>
          </a:p>
          <a:p>
            <a:endParaRPr lang="cs-CZ" sz="2400" dirty="0"/>
          </a:p>
        </p:txBody>
      </p:sp>
    </p:spTree>
    <p:extLst>
      <p:ext uri="{BB962C8B-B14F-4D97-AF65-F5344CB8AC3E}">
        <p14:creationId xmlns:p14="http://schemas.microsoft.com/office/powerpoint/2010/main" val="1288480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Základní </a:t>
            </a:r>
            <a:r>
              <a:rPr lang="cs-CZ" dirty="0" err="1" smtClean="0"/>
              <a:t>tagy</a:t>
            </a:r>
            <a:endParaRPr lang="cs-CZ" dirty="0"/>
          </a:p>
        </p:txBody>
      </p:sp>
      <p:sp>
        <p:nvSpPr>
          <p:cNvPr id="5" name="Zástupný symbol pro text 4"/>
          <p:cNvSpPr>
            <a:spLocks noGrp="1"/>
          </p:cNvSpPr>
          <p:nvPr>
            <p:ph type="body" idx="1"/>
          </p:nvPr>
        </p:nvSpPr>
        <p:spPr/>
        <p:txBody>
          <a:bodyPr/>
          <a:lstStyle/>
          <a:p>
            <a:endParaRPr lang="cs-CZ" dirty="0"/>
          </a:p>
        </p:txBody>
      </p:sp>
    </p:spTree>
    <p:extLst>
      <p:ext uri="{BB962C8B-B14F-4D97-AF65-F5344CB8AC3E}">
        <p14:creationId xmlns:p14="http://schemas.microsoft.com/office/powerpoint/2010/main" val="3057544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Nadpisy</a:t>
            </a:r>
            <a:endParaRPr lang="cs-CZ" dirty="0"/>
          </a:p>
        </p:txBody>
      </p:sp>
      <p:sp>
        <p:nvSpPr>
          <p:cNvPr id="3" name="Zástupný symbol pro obsah 2"/>
          <p:cNvSpPr>
            <a:spLocks noGrp="1"/>
          </p:cNvSpPr>
          <p:nvPr>
            <p:ph idx="1"/>
          </p:nvPr>
        </p:nvSpPr>
        <p:spPr>
          <a:xfrm>
            <a:off x="677334" y="1666875"/>
            <a:ext cx="8596668" cy="4374487"/>
          </a:xfrm>
        </p:spPr>
        <p:txBody>
          <a:bodyPr>
            <a:normAutofit lnSpcReduction="10000"/>
          </a:bodyPr>
          <a:lstStyle/>
          <a:p>
            <a:r>
              <a:rPr lang="cs-CZ" sz="3200" b="1" dirty="0"/>
              <a:t>&lt;h1&gt;Nadpis nejvyšší úrovně&lt;/h1&gt;</a:t>
            </a:r>
            <a:br>
              <a:rPr lang="cs-CZ" sz="3200" b="1" dirty="0"/>
            </a:br>
            <a:r>
              <a:rPr lang="cs-CZ" sz="3200" b="1" dirty="0"/>
              <a:t>&lt;h2&gt;Nadpis kapitoly nebo odstavce&lt;/h2&gt;</a:t>
            </a:r>
            <a:br>
              <a:rPr lang="cs-CZ" sz="3200" b="1" dirty="0"/>
            </a:br>
            <a:r>
              <a:rPr lang="cs-CZ" sz="3200" b="1" dirty="0"/>
              <a:t>&lt;h3&gt;Podnadpis&lt;/h3&gt;</a:t>
            </a:r>
            <a:br>
              <a:rPr lang="cs-CZ" sz="3200" b="1" dirty="0"/>
            </a:br>
            <a:r>
              <a:rPr lang="cs-CZ" sz="3200" b="1" dirty="0"/>
              <a:t>...</a:t>
            </a:r>
            <a:br>
              <a:rPr lang="cs-CZ" sz="3200" b="1" dirty="0"/>
            </a:br>
            <a:r>
              <a:rPr lang="cs-CZ" sz="3200" b="1" dirty="0"/>
              <a:t>&lt;h6&gt;Sedmička už nefunguje&lt;/h6&gt;</a:t>
            </a:r>
          </a:p>
          <a:p>
            <a:r>
              <a:rPr lang="cs-CZ" sz="3200" dirty="0"/>
              <a:t>Kromě čtenářů si nadpisů všímají i vyhledávače</a:t>
            </a:r>
            <a:r>
              <a:rPr lang="cs-CZ" sz="3200" dirty="0" smtClean="0"/>
              <a:t>.</a:t>
            </a:r>
          </a:p>
          <a:p>
            <a:r>
              <a:rPr lang="cs-CZ" sz="3200" dirty="0"/>
              <a:t> </a:t>
            </a:r>
            <a:r>
              <a:rPr lang="cs-CZ" sz="3200" dirty="0" smtClean="0"/>
              <a:t>&lt;h1&gt; by se měl objevit na jedné stránce právě jednou</a:t>
            </a:r>
            <a:endParaRPr lang="cs-CZ" sz="3200" dirty="0"/>
          </a:p>
          <a:p>
            <a:endParaRPr lang="cs-CZ" sz="3200" dirty="0"/>
          </a:p>
        </p:txBody>
      </p:sp>
    </p:spTree>
    <p:extLst>
      <p:ext uri="{BB962C8B-B14F-4D97-AF65-F5344CB8AC3E}">
        <p14:creationId xmlns:p14="http://schemas.microsoft.com/office/powerpoint/2010/main" val="9674804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Odstavce textu a vynucené zalomení řádku</a:t>
            </a:r>
            <a:endParaRPr lang="cs-CZ" dirty="0"/>
          </a:p>
        </p:txBody>
      </p:sp>
      <p:sp>
        <p:nvSpPr>
          <p:cNvPr id="3" name="Zástupný symbol pro obsah 2"/>
          <p:cNvSpPr>
            <a:spLocks noGrp="1"/>
          </p:cNvSpPr>
          <p:nvPr>
            <p:ph idx="1"/>
          </p:nvPr>
        </p:nvSpPr>
        <p:spPr>
          <a:xfrm>
            <a:off x="677334" y="2160590"/>
            <a:ext cx="8596668" cy="3335336"/>
          </a:xfrm>
        </p:spPr>
        <p:txBody>
          <a:bodyPr>
            <a:normAutofit fontScale="92500" lnSpcReduction="10000"/>
          </a:bodyPr>
          <a:lstStyle/>
          <a:p>
            <a:pPr marL="0" indent="0">
              <a:buNone/>
            </a:pPr>
            <a:r>
              <a:rPr lang="cs-CZ" sz="2400" b="1" dirty="0"/>
              <a:t>&lt;p&gt;Odstavec zalamuje řádky podle šířky prostoru, který má (nejčastěji okna). Na konci odstavce se zalomí řádek.&lt;/p&gt;</a:t>
            </a:r>
          </a:p>
          <a:p>
            <a:endParaRPr lang="cs-CZ" dirty="0" smtClean="0"/>
          </a:p>
          <a:p>
            <a:r>
              <a:rPr lang="cs-CZ" dirty="0" smtClean="0"/>
              <a:t>Je-li </a:t>
            </a:r>
            <a:r>
              <a:rPr lang="cs-CZ" dirty="0"/>
              <a:t>potřeba uvnitř odstavce zalomit řádek, použije se </a:t>
            </a:r>
            <a:r>
              <a:rPr lang="cs-CZ" dirty="0" err="1"/>
              <a:t>tag</a:t>
            </a:r>
            <a:r>
              <a:rPr lang="cs-CZ" dirty="0"/>
              <a:t> &lt;br&gt;, v normálních textech k tomu ale není důvod:</a:t>
            </a:r>
          </a:p>
          <a:p>
            <a:pPr marL="0" indent="0">
              <a:buNone/>
            </a:pPr>
            <a:r>
              <a:rPr lang="cs-CZ" sz="2800" b="1" dirty="0"/>
              <a:t>&lt;p&gt;Text odstavce plyne&lt;br&gt; a najednou se zalomí řádek.&lt;/p</a:t>
            </a:r>
            <a:r>
              <a:rPr lang="cs-CZ" sz="2800" b="1" dirty="0" smtClean="0"/>
              <a:t>&gt;</a:t>
            </a:r>
          </a:p>
          <a:p>
            <a:endParaRPr lang="cs-CZ" sz="1900" b="1" dirty="0" smtClean="0"/>
          </a:p>
          <a:p>
            <a:r>
              <a:rPr lang="cs-CZ" sz="1900" b="1" dirty="0" smtClean="0"/>
              <a:t>Pozn. </a:t>
            </a:r>
            <a:r>
              <a:rPr lang="cs-CZ" sz="1900" b="1" dirty="0" err="1" smtClean="0"/>
              <a:t>Lorem</a:t>
            </a:r>
            <a:r>
              <a:rPr lang="cs-CZ" sz="1900" b="1" dirty="0" smtClean="0"/>
              <a:t> </a:t>
            </a:r>
            <a:r>
              <a:rPr lang="cs-CZ" sz="1900" b="1" dirty="0" err="1" smtClean="0"/>
              <a:t>Ipsum</a:t>
            </a:r>
            <a:r>
              <a:rPr lang="cs-CZ" sz="1900" b="1" dirty="0" smtClean="0"/>
              <a:t> generátor pro generování výplňového textu</a:t>
            </a:r>
            <a:endParaRPr lang="cs-CZ" sz="1900" b="1" dirty="0"/>
          </a:p>
          <a:p>
            <a:endParaRPr lang="cs-CZ" dirty="0"/>
          </a:p>
        </p:txBody>
      </p:sp>
    </p:spTree>
    <p:extLst>
      <p:ext uri="{BB962C8B-B14F-4D97-AF65-F5344CB8AC3E}">
        <p14:creationId xmlns:p14="http://schemas.microsoft.com/office/powerpoint/2010/main" val="763969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132115" y="2071914"/>
            <a:ext cx="4310742" cy="15022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title"/>
          </p:nvPr>
        </p:nvSpPr>
        <p:spPr/>
        <p:txBody>
          <a:bodyPr/>
          <a:lstStyle/>
          <a:p>
            <a:r>
              <a:rPr lang="cs-CZ" dirty="0" smtClean="0"/>
              <a:t>Seznamy</a:t>
            </a:r>
            <a:endParaRPr lang="cs-CZ" dirty="0"/>
          </a:p>
        </p:txBody>
      </p:sp>
      <p:sp>
        <p:nvSpPr>
          <p:cNvPr id="3" name="Zástupný symbol pro obsah 2"/>
          <p:cNvSpPr>
            <a:spLocks noGrp="1"/>
          </p:cNvSpPr>
          <p:nvPr>
            <p:ph idx="1"/>
          </p:nvPr>
        </p:nvSpPr>
        <p:spPr>
          <a:xfrm>
            <a:off x="677334" y="1502229"/>
            <a:ext cx="8596668" cy="5170714"/>
          </a:xfrm>
        </p:spPr>
        <p:txBody>
          <a:bodyPr>
            <a:noAutofit/>
          </a:bodyPr>
          <a:lstStyle/>
          <a:p>
            <a:r>
              <a:rPr lang="cs-CZ" sz="2400" b="1" dirty="0"/>
              <a:t>Odrážkový seznam (puntíky):</a:t>
            </a:r>
          </a:p>
          <a:p>
            <a:pPr marL="0" indent="0">
              <a:buNone/>
            </a:pPr>
            <a:r>
              <a:rPr lang="cs-CZ" sz="2400" b="1" dirty="0" smtClean="0"/>
              <a:t>	&lt;</a:t>
            </a:r>
            <a:r>
              <a:rPr lang="cs-CZ" sz="2400" b="1" dirty="0" err="1"/>
              <a:t>ul</a:t>
            </a:r>
            <a:r>
              <a:rPr lang="cs-CZ" sz="2400" b="1" dirty="0"/>
              <a:t>&gt;</a:t>
            </a:r>
            <a:br>
              <a:rPr lang="cs-CZ" sz="2400" b="1" dirty="0"/>
            </a:br>
            <a:r>
              <a:rPr lang="cs-CZ" sz="2400" b="1" dirty="0"/>
              <a:t>  </a:t>
            </a:r>
            <a:r>
              <a:rPr lang="cs-CZ" sz="2400" b="1" dirty="0" smtClean="0"/>
              <a:t>		&lt;</a:t>
            </a:r>
            <a:r>
              <a:rPr lang="cs-CZ" sz="2400" b="1" dirty="0" err="1"/>
              <a:t>li</a:t>
            </a:r>
            <a:r>
              <a:rPr lang="cs-CZ" sz="2400" b="1" dirty="0"/>
              <a:t>&gt;první položka&lt;/</a:t>
            </a:r>
            <a:r>
              <a:rPr lang="cs-CZ" sz="2400" b="1" dirty="0" err="1"/>
              <a:t>li</a:t>
            </a:r>
            <a:r>
              <a:rPr lang="cs-CZ" sz="2400" b="1" dirty="0"/>
              <a:t>&gt;</a:t>
            </a:r>
            <a:br>
              <a:rPr lang="cs-CZ" sz="2400" b="1" dirty="0"/>
            </a:br>
            <a:r>
              <a:rPr lang="cs-CZ" sz="2400" b="1" dirty="0"/>
              <a:t>  </a:t>
            </a:r>
            <a:r>
              <a:rPr lang="cs-CZ" sz="2400" b="1" dirty="0" smtClean="0"/>
              <a:t>		&lt;</a:t>
            </a:r>
            <a:r>
              <a:rPr lang="cs-CZ" sz="2400" b="1" dirty="0" err="1"/>
              <a:t>li</a:t>
            </a:r>
            <a:r>
              <a:rPr lang="cs-CZ" sz="2400" b="1" dirty="0"/>
              <a:t>&gt;druhá položka&lt;/</a:t>
            </a:r>
            <a:r>
              <a:rPr lang="cs-CZ" sz="2400" b="1" dirty="0" err="1"/>
              <a:t>li</a:t>
            </a:r>
            <a:r>
              <a:rPr lang="cs-CZ" sz="2400" b="1" dirty="0"/>
              <a:t>&gt;</a:t>
            </a:r>
            <a:br>
              <a:rPr lang="cs-CZ" sz="2400" b="1" dirty="0"/>
            </a:br>
            <a:r>
              <a:rPr lang="cs-CZ" sz="2400" b="1" dirty="0" smtClean="0"/>
              <a:t>	&lt;/</a:t>
            </a:r>
            <a:r>
              <a:rPr lang="cs-CZ" sz="2400" b="1" dirty="0" err="1"/>
              <a:t>ul</a:t>
            </a:r>
            <a:r>
              <a:rPr lang="cs-CZ" sz="2400" b="1" dirty="0"/>
              <a:t>&gt;</a:t>
            </a:r>
          </a:p>
          <a:p>
            <a:endParaRPr lang="cs-CZ" sz="2400" dirty="0" smtClean="0"/>
          </a:p>
          <a:p>
            <a:r>
              <a:rPr lang="cs-CZ" sz="2400" dirty="0" smtClean="0"/>
              <a:t>Obrázkové </a:t>
            </a:r>
            <a:r>
              <a:rPr lang="cs-CZ" sz="2400" dirty="0"/>
              <a:t>odrážky se dělají stejně jako puntíky, ale přidává se styl:</a:t>
            </a:r>
          </a:p>
          <a:p>
            <a:pPr marL="0" indent="0">
              <a:buNone/>
            </a:pPr>
            <a:r>
              <a:rPr lang="cs-CZ" sz="2400" b="1" dirty="0" smtClean="0"/>
              <a:t>		</a:t>
            </a:r>
          </a:p>
          <a:p>
            <a:pPr marL="0" indent="0">
              <a:buNone/>
            </a:pPr>
            <a:r>
              <a:rPr lang="cs-CZ" sz="2400" b="1" dirty="0"/>
              <a:t>	</a:t>
            </a:r>
            <a:r>
              <a:rPr lang="cs-CZ" sz="2400" b="1" dirty="0" smtClean="0"/>
              <a:t>	&lt;</a:t>
            </a:r>
            <a:r>
              <a:rPr lang="cs-CZ" sz="2400" b="1" dirty="0"/>
              <a:t>style type="text/</a:t>
            </a:r>
            <a:r>
              <a:rPr lang="cs-CZ" sz="2400" b="1" dirty="0" err="1"/>
              <a:t>css</a:t>
            </a:r>
            <a:r>
              <a:rPr lang="cs-CZ" sz="2400" b="1" dirty="0"/>
              <a:t>"&gt;</a:t>
            </a:r>
            <a:br>
              <a:rPr lang="cs-CZ" sz="2400" b="1" dirty="0"/>
            </a:br>
            <a:r>
              <a:rPr lang="cs-CZ" sz="2400" b="1" dirty="0" smtClean="0"/>
              <a:t>			</a:t>
            </a:r>
            <a:r>
              <a:rPr lang="cs-CZ" sz="2400" b="1" dirty="0" err="1" smtClean="0"/>
              <a:t>ul</a:t>
            </a:r>
            <a:r>
              <a:rPr lang="cs-CZ" sz="2400" b="1" dirty="0" smtClean="0"/>
              <a:t> </a:t>
            </a:r>
            <a:r>
              <a:rPr lang="cs-CZ" sz="2400" b="1" dirty="0" err="1"/>
              <a:t>li</a:t>
            </a:r>
            <a:r>
              <a:rPr lang="cs-CZ" sz="2400" b="1" dirty="0"/>
              <a:t> {list-style-image: </a:t>
            </a:r>
            <a:r>
              <a:rPr lang="cs-CZ" sz="2400" b="1" dirty="0" err="1"/>
              <a:t>url</a:t>
            </a:r>
            <a:r>
              <a:rPr lang="cs-CZ" sz="2400" b="1" dirty="0"/>
              <a:t>("obrazek.gif"}</a:t>
            </a:r>
            <a:br>
              <a:rPr lang="cs-CZ" sz="2400" b="1" dirty="0"/>
            </a:br>
            <a:r>
              <a:rPr lang="cs-CZ" sz="2400" b="1" dirty="0" smtClean="0"/>
              <a:t>		&lt;/</a:t>
            </a:r>
            <a:r>
              <a:rPr lang="cs-CZ" sz="2400" b="1" dirty="0"/>
              <a:t>style&gt;</a:t>
            </a:r>
          </a:p>
          <a:p>
            <a:endParaRPr lang="cs-CZ" sz="2400" dirty="0"/>
          </a:p>
        </p:txBody>
      </p:sp>
    </p:spTree>
    <p:extLst>
      <p:ext uri="{BB962C8B-B14F-4D97-AF65-F5344CB8AC3E}">
        <p14:creationId xmlns:p14="http://schemas.microsoft.com/office/powerpoint/2010/main" val="1123860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349829" y="2046514"/>
            <a:ext cx="4310742" cy="15022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title"/>
          </p:nvPr>
        </p:nvSpPr>
        <p:spPr>
          <a:xfrm>
            <a:off x="677334" y="642257"/>
            <a:ext cx="8596668" cy="1320800"/>
          </a:xfrm>
        </p:spPr>
        <p:txBody>
          <a:bodyPr/>
          <a:lstStyle/>
          <a:p>
            <a:r>
              <a:rPr lang="cs-CZ" dirty="0" smtClean="0"/>
              <a:t>Seznamy	</a:t>
            </a:r>
            <a:endParaRPr lang="cs-CZ" dirty="0"/>
          </a:p>
        </p:txBody>
      </p:sp>
      <p:sp>
        <p:nvSpPr>
          <p:cNvPr id="3" name="Zástupný symbol pro obsah 2"/>
          <p:cNvSpPr>
            <a:spLocks noGrp="1"/>
          </p:cNvSpPr>
          <p:nvPr>
            <p:ph idx="1"/>
          </p:nvPr>
        </p:nvSpPr>
        <p:spPr>
          <a:xfrm>
            <a:off x="677334" y="1502229"/>
            <a:ext cx="8596668" cy="4539133"/>
          </a:xfrm>
        </p:spPr>
        <p:txBody>
          <a:bodyPr>
            <a:normAutofit/>
          </a:bodyPr>
          <a:lstStyle/>
          <a:p>
            <a:r>
              <a:rPr lang="cs-CZ" sz="2400" b="1" dirty="0"/>
              <a:t>Číslovaný seznam:</a:t>
            </a:r>
          </a:p>
          <a:p>
            <a:pPr marL="800100" lvl="2" indent="0">
              <a:buNone/>
            </a:pPr>
            <a:r>
              <a:rPr lang="cs-CZ" sz="2400" b="1" dirty="0"/>
              <a:t>&lt;</a:t>
            </a:r>
            <a:r>
              <a:rPr lang="cs-CZ" sz="2400" b="1" dirty="0" err="1"/>
              <a:t>ol</a:t>
            </a:r>
            <a:r>
              <a:rPr lang="cs-CZ" sz="2400" b="1" dirty="0" smtClean="0"/>
              <a:t>&gt;			</a:t>
            </a:r>
            <a:r>
              <a:rPr lang="cs-CZ" sz="2400" b="1" dirty="0"/>
              <a:t/>
            </a:r>
            <a:br>
              <a:rPr lang="cs-CZ" sz="2400" b="1" dirty="0"/>
            </a:br>
            <a:r>
              <a:rPr lang="cs-CZ" sz="2400" b="1" dirty="0"/>
              <a:t>  &lt;</a:t>
            </a:r>
            <a:r>
              <a:rPr lang="cs-CZ" sz="2400" b="1" dirty="0" err="1"/>
              <a:t>li</a:t>
            </a:r>
            <a:r>
              <a:rPr lang="cs-CZ" sz="2400" b="1" dirty="0"/>
              <a:t>&gt;první </a:t>
            </a:r>
            <a:r>
              <a:rPr lang="cs-CZ" sz="2400" b="1" dirty="0" smtClean="0"/>
              <a:t>položka&lt;/</a:t>
            </a:r>
            <a:r>
              <a:rPr lang="cs-CZ" sz="2400" b="1" dirty="0" err="1"/>
              <a:t>li</a:t>
            </a:r>
            <a:r>
              <a:rPr lang="cs-CZ" sz="2400" b="1" dirty="0"/>
              <a:t>&gt;</a:t>
            </a:r>
            <a:br>
              <a:rPr lang="cs-CZ" sz="2400" b="1" dirty="0"/>
            </a:br>
            <a:r>
              <a:rPr lang="cs-CZ" sz="2400" b="1" dirty="0"/>
              <a:t>  &lt;</a:t>
            </a:r>
            <a:r>
              <a:rPr lang="cs-CZ" sz="2400" b="1" dirty="0" err="1"/>
              <a:t>li</a:t>
            </a:r>
            <a:r>
              <a:rPr lang="cs-CZ" sz="2400" b="1" dirty="0"/>
              <a:t>&gt;druhá položka&lt;/</a:t>
            </a:r>
            <a:r>
              <a:rPr lang="cs-CZ" sz="2400" b="1" dirty="0" err="1"/>
              <a:t>li</a:t>
            </a:r>
            <a:r>
              <a:rPr lang="cs-CZ" sz="2400" b="1" dirty="0"/>
              <a:t>&gt;</a:t>
            </a:r>
            <a:br>
              <a:rPr lang="cs-CZ" sz="2400" b="1" dirty="0"/>
            </a:br>
            <a:r>
              <a:rPr lang="cs-CZ" sz="2400" b="1" dirty="0"/>
              <a:t>&lt;/</a:t>
            </a:r>
            <a:r>
              <a:rPr lang="cs-CZ" sz="2400" b="1" dirty="0" err="1"/>
              <a:t>ol</a:t>
            </a:r>
            <a:r>
              <a:rPr lang="cs-CZ" sz="2400" b="1" dirty="0"/>
              <a:t>&gt;</a:t>
            </a:r>
          </a:p>
          <a:p>
            <a:endParaRPr lang="cs-CZ" sz="2400" dirty="0" smtClean="0"/>
          </a:p>
          <a:p>
            <a:r>
              <a:rPr lang="cs-CZ" sz="2400" dirty="0" smtClean="0"/>
              <a:t>Jiný </a:t>
            </a:r>
            <a:r>
              <a:rPr lang="cs-CZ" sz="2400" dirty="0"/>
              <a:t>typ číslování, třeba a) b) c):</a:t>
            </a:r>
          </a:p>
          <a:p>
            <a:pPr marL="800100" lvl="2" indent="0">
              <a:buNone/>
            </a:pPr>
            <a:r>
              <a:rPr lang="cs-CZ" sz="2400" b="1" dirty="0"/>
              <a:t>&lt;style type="text/</a:t>
            </a:r>
            <a:r>
              <a:rPr lang="cs-CZ" sz="2400" b="1" dirty="0" err="1"/>
              <a:t>css</a:t>
            </a:r>
            <a:r>
              <a:rPr lang="cs-CZ" sz="2400" b="1" dirty="0"/>
              <a:t>"&gt;</a:t>
            </a:r>
            <a:br>
              <a:rPr lang="cs-CZ" sz="2400" b="1" dirty="0"/>
            </a:br>
            <a:r>
              <a:rPr lang="cs-CZ" sz="2400" b="1" dirty="0" err="1"/>
              <a:t>ol</a:t>
            </a:r>
            <a:r>
              <a:rPr lang="cs-CZ" sz="2400" b="1" dirty="0"/>
              <a:t> </a:t>
            </a:r>
            <a:r>
              <a:rPr lang="cs-CZ" sz="2400" b="1" dirty="0" err="1"/>
              <a:t>li</a:t>
            </a:r>
            <a:r>
              <a:rPr lang="cs-CZ" sz="2400" b="1" dirty="0"/>
              <a:t> {list-style-type: </a:t>
            </a:r>
            <a:r>
              <a:rPr lang="cs-CZ" sz="2400" b="1" dirty="0" err="1"/>
              <a:t>lower-alpha</a:t>
            </a:r>
            <a:r>
              <a:rPr lang="cs-CZ" sz="2400" b="1" dirty="0"/>
              <a:t>;}</a:t>
            </a:r>
            <a:br>
              <a:rPr lang="cs-CZ" sz="2400" b="1" dirty="0"/>
            </a:br>
            <a:r>
              <a:rPr lang="cs-CZ" sz="2400" b="1" dirty="0"/>
              <a:t>&lt;/style&gt;</a:t>
            </a:r>
          </a:p>
          <a:p>
            <a:endParaRPr lang="cs-CZ" sz="2400" dirty="0"/>
          </a:p>
        </p:txBody>
      </p:sp>
    </p:spTree>
    <p:extLst>
      <p:ext uri="{BB962C8B-B14F-4D97-AF65-F5344CB8AC3E}">
        <p14:creationId xmlns:p14="http://schemas.microsoft.com/office/powerpoint/2010/main" val="20238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599"/>
            <a:ext cx="8596668" cy="1550989"/>
          </a:xfrm>
        </p:spPr>
        <p:txBody>
          <a:bodyPr>
            <a:normAutofit fontScale="90000"/>
          </a:bodyPr>
          <a:lstStyle/>
          <a:p>
            <a:r>
              <a:rPr lang="cs-CZ" dirty="0" smtClean="0"/>
              <a:t>Odkazy </a:t>
            </a:r>
            <a:r>
              <a:rPr lang="cs-CZ" sz="2800" dirty="0" smtClean="0"/>
              <a:t>(</a:t>
            </a:r>
            <a:r>
              <a:rPr lang="cs-CZ" sz="2800" dirty="0"/>
              <a:t>z </a:t>
            </a:r>
            <a:r>
              <a:rPr lang="cs-CZ" sz="2800" dirty="0" err="1"/>
              <a:t>angl.anchor</a:t>
            </a:r>
            <a:r>
              <a:rPr lang="cs-CZ" sz="2800" dirty="0" smtClean="0"/>
              <a:t>)</a:t>
            </a:r>
            <a:br>
              <a:rPr lang="cs-CZ" sz="2800" dirty="0" smtClean="0"/>
            </a:br>
            <a:r>
              <a:rPr lang="cs-CZ" sz="2800" dirty="0" smtClean="0"/>
              <a:t/>
            </a:r>
            <a:br>
              <a:rPr lang="cs-CZ" sz="2800" dirty="0" smtClean="0"/>
            </a:br>
            <a:r>
              <a:rPr lang="cs-CZ" dirty="0" smtClean="0">
                <a:solidFill>
                  <a:schemeClr val="accent1">
                    <a:lumMod val="50000"/>
                  </a:schemeClr>
                </a:solidFill>
              </a:rPr>
              <a:t>&lt;a </a:t>
            </a:r>
            <a:r>
              <a:rPr lang="cs-CZ" dirty="0" err="1" smtClean="0">
                <a:solidFill>
                  <a:schemeClr val="accent1">
                    <a:lumMod val="50000"/>
                  </a:schemeClr>
                </a:solidFill>
              </a:rPr>
              <a:t>href</a:t>
            </a:r>
            <a:r>
              <a:rPr lang="cs-CZ" dirty="0" smtClean="0">
                <a:solidFill>
                  <a:schemeClr val="accent1">
                    <a:lumMod val="50000"/>
                  </a:schemeClr>
                </a:solidFill>
              </a:rPr>
              <a:t>=</a:t>
            </a:r>
            <a:r>
              <a:rPr lang="en-US" dirty="0" smtClean="0">
                <a:solidFill>
                  <a:schemeClr val="accent1">
                    <a:lumMod val="50000"/>
                  </a:schemeClr>
                </a:solidFill>
              </a:rPr>
              <a:t>“</a:t>
            </a:r>
            <a:r>
              <a:rPr lang="cs-CZ" dirty="0" smtClean="0">
                <a:solidFill>
                  <a:schemeClr val="accent1">
                    <a:lumMod val="50000"/>
                  </a:schemeClr>
                </a:solidFill>
              </a:rPr>
              <a:t>cíl</a:t>
            </a:r>
            <a:r>
              <a:rPr lang="en-US" dirty="0" smtClean="0">
                <a:solidFill>
                  <a:schemeClr val="accent1">
                    <a:lumMod val="50000"/>
                  </a:schemeClr>
                </a:solidFill>
              </a:rPr>
              <a:t>”</a:t>
            </a:r>
            <a:r>
              <a:rPr lang="cs-CZ" dirty="0" smtClean="0">
                <a:solidFill>
                  <a:schemeClr val="accent1">
                    <a:lumMod val="50000"/>
                  </a:schemeClr>
                </a:solidFill>
              </a:rPr>
              <a:t>&gt;</a:t>
            </a:r>
            <a:r>
              <a:rPr lang="cs-CZ" dirty="0" smtClean="0"/>
              <a:t>vše co bude odkazem</a:t>
            </a:r>
            <a:r>
              <a:rPr lang="cs-CZ" dirty="0" smtClean="0">
                <a:solidFill>
                  <a:schemeClr val="accent1">
                    <a:lumMod val="50000"/>
                  </a:schemeClr>
                </a:solidFill>
              </a:rPr>
              <a:t>&lt;/a&gt;</a:t>
            </a:r>
            <a:endParaRPr lang="cs-CZ" dirty="0">
              <a:solidFill>
                <a:schemeClr val="accent1">
                  <a:lumMod val="50000"/>
                </a:schemeClr>
              </a:solidFill>
            </a:endParaRPr>
          </a:p>
        </p:txBody>
      </p:sp>
      <p:sp>
        <p:nvSpPr>
          <p:cNvPr id="3" name="Zástupný symbol pro obsah 2"/>
          <p:cNvSpPr>
            <a:spLocks noGrp="1"/>
          </p:cNvSpPr>
          <p:nvPr>
            <p:ph idx="1"/>
          </p:nvPr>
        </p:nvSpPr>
        <p:spPr/>
        <p:txBody>
          <a:bodyPr/>
          <a:lstStyle/>
          <a:p>
            <a:r>
              <a:rPr lang="cs-CZ" b="1" dirty="0" err="1"/>
              <a:t>h</a:t>
            </a:r>
            <a:r>
              <a:rPr lang="cs-CZ" b="1" dirty="0" err="1" smtClean="0"/>
              <a:t>ref</a:t>
            </a:r>
            <a:endParaRPr lang="cs-CZ" b="1" dirty="0"/>
          </a:p>
          <a:p>
            <a:pPr marL="0" indent="0">
              <a:buNone/>
            </a:pPr>
            <a:r>
              <a:rPr lang="cs-CZ" dirty="0" smtClean="0"/>
              <a:t>	Nejdůležitější </a:t>
            </a:r>
            <a:r>
              <a:rPr lang="cs-CZ" dirty="0"/>
              <a:t>atribut, cíl odkazu. Zjednodušeně pojato tato hodnota říká, </a:t>
            </a:r>
            <a:r>
              <a:rPr lang="cs-CZ" dirty="0" smtClean="0"/>
              <a:t>	jaká </a:t>
            </a:r>
            <a:r>
              <a:rPr lang="cs-CZ" dirty="0"/>
              <a:t>stránka se objeví po </a:t>
            </a:r>
            <a:r>
              <a:rPr lang="cs-CZ" dirty="0" smtClean="0"/>
              <a:t>kliknutí</a:t>
            </a:r>
          </a:p>
          <a:p>
            <a:pPr lvl="1"/>
            <a:r>
              <a:rPr lang="cs-CZ" dirty="0" smtClean="0"/>
              <a:t>URL </a:t>
            </a:r>
          </a:p>
          <a:p>
            <a:pPr lvl="1"/>
            <a:r>
              <a:rPr lang="cs-CZ" dirty="0" smtClean="0"/>
              <a:t>Soubor </a:t>
            </a:r>
            <a:r>
              <a:rPr lang="cs-CZ" dirty="0" err="1" smtClean="0"/>
              <a:t>html</a:t>
            </a:r>
            <a:endParaRPr lang="cs-CZ" dirty="0" smtClean="0"/>
          </a:p>
          <a:p>
            <a:pPr lvl="1"/>
            <a:r>
              <a:rPr lang="cs-CZ" dirty="0" smtClean="0"/>
              <a:t>Obrázek</a:t>
            </a:r>
          </a:p>
          <a:p>
            <a:pPr lvl="1"/>
            <a:r>
              <a:rPr lang="cs-CZ" dirty="0" smtClean="0"/>
              <a:t>Jakýkoli soubor (určený ke stažení)</a:t>
            </a:r>
          </a:p>
          <a:p>
            <a:endParaRPr lang="cs-CZ" dirty="0" smtClean="0"/>
          </a:p>
          <a:p>
            <a:r>
              <a:rPr lang="cs-CZ" dirty="0" smtClean="0"/>
              <a:t>Odkazem může být text, obrázek, formulářový prvek,…</a:t>
            </a:r>
            <a:endParaRPr lang="cs-CZ" dirty="0"/>
          </a:p>
        </p:txBody>
      </p:sp>
      <p:sp>
        <p:nvSpPr>
          <p:cNvPr id="4" name="TextovéPole 3"/>
          <p:cNvSpPr txBox="1"/>
          <p:nvPr/>
        </p:nvSpPr>
        <p:spPr>
          <a:xfrm>
            <a:off x="5343525" y="3228975"/>
            <a:ext cx="3113457" cy="338554"/>
          </a:xfrm>
          <a:prstGeom prst="rect">
            <a:avLst/>
          </a:prstGeom>
          <a:solidFill>
            <a:schemeClr val="accent1">
              <a:lumMod val="40000"/>
              <a:lumOff val="60000"/>
            </a:schemeClr>
          </a:solidFill>
        </p:spPr>
        <p:txBody>
          <a:bodyPr wrap="square" rtlCol="0">
            <a:spAutoFit/>
          </a:bodyPr>
          <a:lstStyle/>
          <a:p>
            <a:r>
              <a:rPr lang="cs-CZ" sz="1600" dirty="0" err="1"/>
              <a:t>h</a:t>
            </a:r>
            <a:r>
              <a:rPr lang="cs-CZ" sz="1600" dirty="0" err="1" smtClean="0"/>
              <a:t>ref</a:t>
            </a:r>
            <a:r>
              <a:rPr lang="cs-CZ" sz="1600" dirty="0" smtClean="0"/>
              <a:t>=</a:t>
            </a:r>
            <a:r>
              <a:rPr lang="en-US" sz="1600" dirty="0" smtClean="0"/>
              <a:t>“</a:t>
            </a:r>
            <a:r>
              <a:rPr lang="cs-CZ" sz="1600" dirty="0" smtClean="0"/>
              <a:t>http://www.seznam.cz</a:t>
            </a:r>
            <a:r>
              <a:rPr lang="en-US" sz="1600" dirty="0" smtClean="0"/>
              <a:t>”</a:t>
            </a:r>
            <a:endParaRPr lang="cs-CZ" sz="1600" dirty="0"/>
          </a:p>
        </p:txBody>
      </p:sp>
      <p:sp>
        <p:nvSpPr>
          <p:cNvPr id="5" name="TextovéPole 4"/>
          <p:cNvSpPr txBox="1"/>
          <p:nvPr/>
        </p:nvSpPr>
        <p:spPr>
          <a:xfrm>
            <a:off x="5343526" y="3630573"/>
            <a:ext cx="2039728" cy="338554"/>
          </a:xfrm>
          <a:prstGeom prst="rect">
            <a:avLst/>
          </a:prstGeom>
          <a:solidFill>
            <a:schemeClr val="accent1">
              <a:lumMod val="40000"/>
              <a:lumOff val="60000"/>
            </a:schemeClr>
          </a:solidFill>
        </p:spPr>
        <p:txBody>
          <a:bodyPr wrap="square" rtlCol="0">
            <a:spAutoFit/>
          </a:bodyPr>
          <a:lstStyle/>
          <a:p>
            <a:r>
              <a:rPr lang="cs-CZ" sz="1600" dirty="0" err="1"/>
              <a:t>h</a:t>
            </a:r>
            <a:r>
              <a:rPr lang="cs-CZ" sz="1600" dirty="0" err="1" smtClean="0"/>
              <a:t>ref</a:t>
            </a:r>
            <a:r>
              <a:rPr lang="cs-CZ" sz="1600" dirty="0" smtClean="0"/>
              <a:t>=</a:t>
            </a:r>
            <a:r>
              <a:rPr lang="en-US" sz="1600" dirty="0" smtClean="0"/>
              <a:t>“</a:t>
            </a:r>
            <a:r>
              <a:rPr lang="cs-CZ" sz="1600" dirty="0" smtClean="0"/>
              <a:t>index2.html</a:t>
            </a:r>
            <a:r>
              <a:rPr lang="en-US" sz="1600" dirty="0" smtClean="0"/>
              <a:t>”</a:t>
            </a:r>
            <a:endParaRPr lang="cs-CZ" sz="1600" dirty="0"/>
          </a:p>
        </p:txBody>
      </p:sp>
      <p:sp>
        <p:nvSpPr>
          <p:cNvPr id="6" name="TextovéPole 5"/>
          <p:cNvSpPr txBox="1"/>
          <p:nvPr/>
        </p:nvSpPr>
        <p:spPr>
          <a:xfrm>
            <a:off x="5343524" y="4032171"/>
            <a:ext cx="2039729" cy="338554"/>
          </a:xfrm>
          <a:prstGeom prst="rect">
            <a:avLst/>
          </a:prstGeom>
          <a:solidFill>
            <a:schemeClr val="accent1">
              <a:lumMod val="40000"/>
              <a:lumOff val="60000"/>
            </a:schemeClr>
          </a:solidFill>
        </p:spPr>
        <p:txBody>
          <a:bodyPr wrap="square" rtlCol="0">
            <a:spAutoFit/>
          </a:bodyPr>
          <a:lstStyle/>
          <a:p>
            <a:r>
              <a:rPr lang="cs-CZ" sz="1600" dirty="0" err="1"/>
              <a:t>h</a:t>
            </a:r>
            <a:r>
              <a:rPr lang="cs-CZ" sz="1600" dirty="0" err="1" smtClean="0"/>
              <a:t>ref</a:t>
            </a:r>
            <a:r>
              <a:rPr lang="cs-CZ" sz="1600" dirty="0" smtClean="0"/>
              <a:t>=</a:t>
            </a:r>
            <a:r>
              <a:rPr lang="en-US" sz="1600" dirty="0" smtClean="0"/>
              <a:t>“</a:t>
            </a:r>
            <a:r>
              <a:rPr lang="cs-CZ" sz="1600" dirty="0" smtClean="0"/>
              <a:t>obrazek.jpg</a:t>
            </a:r>
            <a:r>
              <a:rPr lang="en-US" sz="1600" dirty="0" smtClean="0"/>
              <a:t>”</a:t>
            </a:r>
            <a:endParaRPr lang="cs-CZ" sz="1600" dirty="0"/>
          </a:p>
        </p:txBody>
      </p:sp>
      <p:sp>
        <p:nvSpPr>
          <p:cNvPr id="7" name="TextovéPole 6"/>
          <p:cNvSpPr txBox="1"/>
          <p:nvPr/>
        </p:nvSpPr>
        <p:spPr>
          <a:xfrm>
            <a:off x="5343524" y="4433769"/>
            <a:ext cx="2124075" cy="338554"/>
          </a:xfrm>
          <a:prstGeom prst="rect">
            <a:avLst/>
          </a:prstGeom>
          <a:solidFill>
            <a:schemeClr val="accent1">
              <a:lumMod val="40000"/>
              <a:lumOff val="60000"/>
            </a:schemeClr>
          </a:solidFill>
        </p:spPr>
        <p:txBody>
          <a:bodyPr wrap="square" rtlCol="0">
            <a:spAutoFit/>
          </a:bodyPr>
          <a:lstStyle/>
          <a:p>
            <a:r>
              <a:rPr lang="cs-CZ" sz="1600" dirty="0" err="1"/>
              <a:t>h</a:t>
            </a:r>
            <a:r>
              <a:rPr lang="cs-CZ" sz="1600" dirty="0" err="1" smtClean="0"/>
              <a:t>ref</a:t>
            </a:r>
            <a:r>
              <a:rPr lang="cs-CZ" sz="1600" dirty="0" smtClean="0"/>
              <a:t>=</a:t>
            </a:r>
            <a:r>
              <a:rPr lang="en-US" sz="1600" dirty="0" smtClean="0"/>
              <a:t>“</a:t>
            </a:r>
            <a:r>
              <a:rPr lang="cs-CZ" sz="1600" dirty="0" smtClean="0"/>
              <a:t>soubor.zip</a:t>
            </a:r>
            <a:r>
              <a:rPr lang="en-US" sz="1600" dirty="0" smtClean="0"/>
              <a:t>”</a:t>
            </a:r>
            <a:endParaRPr lang="cs-CZ" sz="1600" dirty="0"/>
          </a:p>
        </p:txBody>
      </p:sp>
      <p:sp>
        <p:nvSpPr>
          <p:cNvPr id="8" name="Oválný bublinový popisek 7"/>
          <p:cNvSpPr/>
          <p:nvPr/>
        </p:nvSpPr>
        <p:spPr>
          <a:xfrm>
            <a:off x="2071652" y="3228975"/>
            <a:ext cx="347698" cy="301380"/>
          </a:xfrm>
          <a:prstGeom prst="wedgeEllipseCallout">
            <a:avLst>
              <a:gd name="adj1" fmla="val -86580"/>
              <a:gd name="adj2" fmla="val 87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800" dirty="0" smtClean="0"/>
              <a:t>?</a:t>
            </a:r>
            <a:endParaRPr lang="cs-CZ" sz="2800" dirty="0"/>
          </a:p>
        </p:txBody>
      </p:sp>
      <p:sp>
        <p:nvSpPr>
          <p:cNvPr id="9" name="Oválný bublinový popisek 8"/>
          <p:cNvSpPr/>
          <p:nvPr/>
        </p:nvSpPr>
        <p:spPr>
          <a:xfrm>
            <a:off x="2836580" y="3612144"/>
            <a:ext cx="347698" cy="301380"/>
          </a:xfrm>
          <a:prstGeom prst="wedgeEllipseCallout">
            <a:avLst>
              <a:gd name="adj1" fmla="val -86580"/>
              <a:gd name="adj2" fmla="val 87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800" dirty="0" smtClean="0"/>
              <a:t>?</a:t>
            </a:r>
            <a:endParaRPr lang="cs-CZ" sz="2800" dirty="0"/>
          </a:p>
        </p:txBody>
      </p:sp>
      <p:sp>
        <p:nvSpPr>
          <p:cNvPr id="10" name="Oválný bublinový popisek 9"/>
          <p:cNvSpPr/>
          <p:nvPr/>
        </p:nvSpPr>
        <p:spPr>
          <a:xfrm>
            <a:off x="2488882" y="3969127"/>
            <a:ext cx="347698" cy="301380"/>
          </a:xfrm>
          <a:prstGeom prst="wedgeEllipseCallout">
            <a:avLst>
              <a:gd name="adj1" fmla="val -86580"/>
              <a:gd name="adj2" fmla="val 87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800" dirty="0" smtClean="0"/>
              <a:t>?</a:t>
            </a:r>
            <a:endParaRPr lang="cs-CZ" sz="2800" dirty="0"/>
          </a:p>
        </p:txBody>
      </p:sp>
      <p:sp>
        <p:nvSpPr>
          <p:cNvPr id="11" name="Oválný bublinový popisek 10"/>
          <p:cNvSpPr/>
          <p:nvPr/>
        </p:nvSpPr>
        <p:spPr>
          <a:xfrm>
            <a:off x="4659402" y="4695825"/>
            <a:ext cx="347698" cy="301380"/>
          </a:xfrm>
          <a:prstGeom prst="wedgeEllipseCallout">
            <a:avLst>
              <a:gd name="adj1" fmla="val -97538"/>
              <a:gd name="adj2" fmla="val -512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800" dirty="0" smtClean="0"/>
              <a:t>?</a:t>
            </a:r>
            <a:endParaRPr lang="cs-CZ" sz="2800" dirty="0"/>
          </a:p>
        </p:txBody>
      </p:sp>
    </p:spTree>
    <p:extLst>
      <p:ext uri="{BB962C8B-B14F-4D97-AF65-F5344CB8AC3E}">
        <p14:creationId xmlns:p14="http://schemas.microsoft.com/office/powerpoint/2010/main" val="24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500"/>
                                        <p:tgtEl>
                                          <p:spTgt spid="3">
                                            <p:txEl>
                                              <p:pRg st="5" end="5"/>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50" restart="whenNotActive" fill="hold" evtFilter="cancelBubble" nodeType="interactiveSeq">
                <p:stCondLst>
                  <p:cond evt="onClick" delay="0">
                    <p:tgtEl>
                      <p:spTgt spid="8"/>
                    </p:tgtEl>
                  </p:cond>
                </p:stCondLst>
                <p:endSync evt="end" delay="0">
                  <p:rtn val="all"/>
                </p:endSync>
                <p:childTnLst>
                  <p:par>
                    <p:cTn id="51" fill="hold">
                      <p:stCondLst>
                        <p:cond delay="0"/>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500"/>
                                        <p:tgtEl>
                                          <p:spTgt spid="4"/>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4"/>
                                        </p:tgtEl>
                                      </p:cBhvr>
                                    </p:animEffect>
                                    <p:set>
                                      <p:cBhvr>
                                        <p:cTn id="60"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61" restart="whenNotActive" fill="hold" evtFilter="cancelBubble" nodeType="interactiveSeq">
                <p:stCondLst>
                  <p:cond evt="onClick" delay="0">
                    <p:tgtEl>
                      <p:spTgt spid="9"/>
                    </p:tgtEl>
                  </p:cond>
                </p:stCondLst>
                <p:endSync evt="end" delay="0">
                  <p:rtn val="all"/>
                </p:endSync>
                <p:childTnLst>
                  <p:par>
                    <p:cTn id="62" fill="hold">
                      <p:stCondLst>
                        <p:cond delay="0"/>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5"/>
                                        </p:tgtEl>
                                        <p:attrNameLst>
                                          <p:attrName>style.visibility</p:attrName>
                                        </p:attrNameLst>
                                      </p:cBhvr>
                                      <p:to>
                                        <p:strVal val="visible"/>
                                      </p:to>
                                    </p:set>
                                    <p:animEffect transition="in" filter="fade">
                                      <p:cBhvr>
                                        <p:cTn id="66" dur="500"/>
                                        <p:tgtEl>
                                          <p:spTgt spid="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5"/>
                                        </p:tgtEl>
                                      </p:cBhvr>
                                    </p:animEffect>
                                    <p:set>
                                      <p:cBhvr>
                                        <p:cTn id="71"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72" restart="whenNotActive" fill="hold" evtFilter="cancelBubble" nodeType="interactiveSeq">
                <p:stCondLst>
                  <p:cond evt="onClick" delay="0">
                    <p:tgtEl>
                      <p:spTgt spid="10"/>
                    </p:tgtEl>
                  </p:cond>
                </p:stCondLst>
                <p:endSync evt="end" delay="0">
                  <p:rtn val="all"/>
                </p:endSync>
                <p:childTnLst>
                  <p:par>
                    <p:cTn id="73" fill="hold">
                      <p:stCondLst>
                        <p:cond delay="0"/>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fade">
                                      <p:cBhvr>
                                        <p:cTn id="77" dur="500"/>
                                        <p:tgtEl>
                                          <p:spTgt spid="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6"/>
                                        </p:tgtEl>
                                      </p:cBhvr>
                                    </p:animEffect>
                                    <p:set>
                                      <p:cBhvr>
                                        <p:cTn id="82"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3" restart="whenNotActive" fill="hold" evtFilter="cancelBubble" nodeType="interactiveSeq">
                <p:stCondLst>
                  <p:cond evt="onClick" delay="0">
                    <p:tgtEl>
                      <p:spTgt spid="11"/>
                    </p:tgtEl>
                  </p:cond>
                </p:stCondLst>
                <p:endSync evt="end" delay="0">
                  <p:rtn val="all"/>
                </p:endSync>
                <p:childTnLst>
                  <p:par>
                    <p:cTn id="84" fill="hold">
                      <p:stCondLst>
                        <p:cond delay="0"/>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500"/>
                                        <p:tgtEl>
                                          <p:spTgt spid="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xit" presetSubtype="0" fill="hold" grpId="1" nodeType="clickEffect">
                                  <p:stCondLst>
                                    <p:cond delay="0"/>
                                  </p:stCondLst>
                                  <p:childTnLst>
                                    <p:animEffect transition="out" filter="fade">
                                      <p:cBhvr>
                                        <p:cTn id="92" dur="500"/>
                                        <p:tgtEl>
                                          <p:spTgt spid="7"/>
                                        </p:tgtEl>
                                      </p:cBhvr>
                                    </p:animEffect>
                                    <p:set>
                                      <p:cBhvr>
                                        <p:cTn id="93"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3" grpId="0" uiExpand="1" build="p" bldLvl="2"/>
      <p:bldP spid="4" grpId="0" animBg="1"/>
      <p:bldP spid="4" grpId="1" animBg="1"/>
      <p:bldP spid="5" grpId="0" animBg="1"/>
      <p:bldP spid="5" grpId="1" animBg="1"/>
      <p:bldP spid="6" grpId="0" animBg="1"/>
      <p:bldP spid="6" grpId="1" animBg="1"/>
      <p:bldP spid="7" grpId="0" animBg="1"/>
      <p:bldP spid="7" grpId="1" animBg="1"/>
      <p:bldP spid="8" grpId="0" animBg="1"/>
      <p:bldP spid="9" grpId="0" animBg="1"/>
      <p:bldP spid="10"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370115"/>
            <a:ext cx="8596668" cy="1320800"/>
          </a:xfrm>
        </p:spPr>
        <p:txBody>
          <a:bodyPr/>
          <a:lstStyle/>
          <a:p>
            <a:r>
              <a:rPr lang="cs-CZ" dirty="0" smtClean="0"/>
              <a:t>Další volitelné parametry </a:t>
            </a:r>
            <a:r>
              <a:rPr lang="cs-CZ" dirty="0" err="1" smtClean="0"/>
              <a:t>tagu</a:t>
            </a:r>
            <a:r>
              <a:rPr lang="cs-CZ" dirty="0" smtClean="0"/>
              <a:t> a</a:t>
            </a:r>
            <a:endParaRPr lang="cs-CZ" dirty="0"/>
          </a:p>
        </p:txBody>
      </p:sp>
      <p:sp>
        <p:nvSpPr>
          <p:cNvPr id="3" name="Zástupný symbol pro obsah 2"/>
          <p:cNvSpPr>
            <a:spLocks noGrp="1"/>
          </p:cNvSpPr>
          <p:nvPr>
            <p:ph idx="1"/>
          </p:nvPr>
        </p:nvSpPr>
        <p:spPr>
          <a:xfrm>
            <a:off x="677334" y="1518332"/>
            <a:ext cx="8596668" cy="5013097"/>
          </a:xfrm>
        </p:spPr>
        <p:txBody>
          <a:bodyPr>
            <a:noAutofit/>
          </a:bodyPr>
          <a:lstStyle/>
          <a:p>
            <a:r>
              <a:rPr lang="cs-CZ" sz="2000" dirty="0" err="1"/>
              <a:t>Name</a:t>
            </a:r>
            <a:endParaRPr lang="cs-CZ" sz="2000" dirty="0"/>
          </a:p>
          <a:p>
            <a:pPr lvl="1"/>
            <a:r>
              <a:rPr lang="cs-CZ" sz="2000" b="1" dirty="0"/>
              <a:t>Jméno záložky</a:t>
            </a:r>
            <a:r>
              <a:rPr lang="cs-CZ" sz="2000" dirty="0"/>
              <a:t>. </a:t>
            </a:r>
            <a:r>
              <a:rPr lang="cs-CZ" sz="2000" dirty="0" err="1"/>
              <a:t>Tag</a:t>
            </a:r>
            <a:r>
              <a:rPr lang="cs-CZ" sz="2000" dirty="0"/>
              <a:t> &lt;a&gt; může sloužit kromě odkazu i jako záložka. Záložka je dobrá k tomu, že definuje místo v dokumentu, na které může mířit odkaz (jiný </a:t>
            </a:r>
            <a:r>
              <a:rPr lang="cs-CZ" sz="2000" dirty="0" err="1"/>
              <a:t>tag</a:t>
            </a:r>
            <a:r>
              <a:rPr lang="cs-CZ" sz="2000" dirty="0"/>
              <a:t> a s </a:t>
            </a:r>
            <a:r>
              <a:rPr lang="cs-CZ" sz="2000" dirty="0" err="1"/>
              <a:t>href</a:t>
            </a:r>
            <a:r>
              <a:rPr lang="cs-CZ" sz="2000" dirty="0"/>
              <a:t>="#</a:t>
            </a:r>
            <a:r>
              <a:rPr lang="cs-CZ" sz="2000" dirty="0" err="1"/>
              <a:t>jmenoZalozky</a:t>
            </a:r>
            <a:r>
              <a:rPr lang="cs-CZ" sz="2000" dirty="0"/>
              <a:t>"). Po kliknutí na takový odkaz se stránka odroluje na pozici záložky.</a:t>
            </a:r>
          </a:p>
          <a:p>
            <a:endParaRPr lang="cs-CZ" sz="2000" dirty="0"/>
          </a:p>
          <a:p>
            <a:r>
              <a:rPr lang="cs-CZ" sz="2000" dirty="0" err="1"/>
              <a:t>Tag</a:t>
            </a:r>
            <a:r>
              <a:rPr lang="cs-CZ" sz="2000" dirty="0"/>
              <a:t> &lt;a&gt; definující záložku neobsahuje atribut </a:t>
            </a:r>
            <a:r>
              <a:rPr lang="cs-CZ" sz="2000" dirty="0" err="1"/>
              <a:t>href</a:t>
            </a:r>
            <a:r>
              <a:rPr lang="cs-CZ" sz="2000" dirty="0"/>
              <a:t>, ale </a:t>
            </a:r>
            <a:r>
              <a:rPr lang="cs-CZ" sz="2000" dirty="0" err="1"/>
              <a:t>name</a:t>
            </a:r>
            <a:r>
              <a:rPr lang="cs-CZ" sz="2000" dirty="0"/>
              <a:t>. Obsah </a:t>
            </a:r>
            <a:r>
              <a:rPr lang="cs-CZ" sz="2000" dirty="0" err="1"/>
              <a:t>tagu</a:t>
            </a:r>
            <a:r>
              <a:rPr lang="cs-CZ" sz="2000" dirty="0"/>
              <a:t> &lt;a </a:t>
            </a:r>
            <a:r>
              <a:rPr lang="cs-CZ" sz="2000" dirty="0" err="1"/>
              <a:t>name</a:t>
            </a:r>
            <a:r>
              <a:rPr lang="cs-CZ" sz="2000" dirty="0"/>
              <a:t>=něco&gt; může být prázdný.</a:t>
            </a:r>
          </a:p>
          <a:p>
            <a:endParaRPr lang="cs-CZ" sz="2000" dirty="0"/>
          </a:p>
          <a:p>
            <a:pPr marL="0" indent="0">
              <a:buNone/>
            </a:pPr>
            <a:r>
              <a:rPr lang="cs-CZ" sz="2000" dirty="0"/>
              <a:t>Příklad: </a:t>
            </a:r>
          </a:p>
          <a:p>
            <a:pPr marL="0" indent="0">
              <a:buNone/>
            </a:pPr>
            <a:r>
              <a:rPr lang="cs-CZ" sz="2000" dirty="0"/>
              <a:t>&lt;a </a:t>
            </a:r>
            <a:r>
              <a:rPr lang="cs-CZ" sz="2000" dirty="0" err="1"/>
              <a:t>name</a:t>
            </a:r>
            <a:r>
              <a:rPr lang="cs-CZ" sz="2000" dirty="0"/>
              <a:t>=</a:t>
            </a:r>
            <a:r>
              <a:rPr lang="cs-CZ" sz="2000" dirty="0" err="1"/>
              <a:t>priklad</a:t>
            </a:r>
            <a:r>
              <a:rPr lang="cs-CZ" sz="2000" dirty="0"/>
              <a:t>&gt;&lt;/a&gt; Text příkladu </a:t>
            </a:r>
          </a:p>
          <a:p>
            <a:pPr marL="0" indent="0">
              <a:buNone/>
            </a:pPr>
            <a:r>
              <a:rPr lang="cs-CZ" sz="2000" dirty="0" smtClean="0"/>
              <a:t>&lt;</a:t>
            </a:r>
            <a:r>
              <a:rPr lang="cs-CZ" sz="2000" dirty="0"/>
              <a:t>a </a:t>
            </a:r>
            <a:r>
              <a:rPr lang="cs-CZ" sz="2000" dirty="0" err="1"/>
              <a:t>href</a:t>
            </a:r>
            <a:r>
              <a:rPr lang="cs-CZ" sz="2000" dirty="0"/>
              <a:t>="#</a:t>
            </a:r>
            <a:r>
              <a:rPr lang="cs-CZ" sz="2000" dirty="0" err="1"/>
              <a:t>priklad</a:t>
            </a:r>
            <a:r>
              <a:rPr lang="cs-CZ" sz="2000" dirty="0"/>
              <a:t>"&gt;Po kliknutí na tento odkaz odroluje stránka na záložku příkladu.&lt;/a&gt;</a:t>
            </a:r>
          </a:p>
        </p:txBody>
      </p:sp>
    </p:spTree>
    <p:extLst>
      <p:ext uri="{BB962C8B-B14F-4D97-AF65-F5344CB8AC3E}">
        <p14:creationId xmlns:p14="http://schemas.microsoft.com/office/powerpoint/2010/main" val="842981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348342"/>
            <a:ext cx="8596668" cy="1320800"/>
          </a:xfrm>
        </p:spPr>
        <p:txBody>
          <a:bodyPr/>
          <a:lstStyle/>
          <a:p>
            <a:r>
              <a:rPr lang="cs-CZ" dirty="0" smtClean="0"/>
              <a:t>Další volitelné parametry </a:t>
            </a:r>
            <a:r>
              <a:rPr lang="cs-CZ" dirty="0" err="1" smtClean="0"/>
              <a:t>tagu</a:t>
            </a:r>
            <a:r>
              <a:rPr lang="cs-CZ" dirty="0" smtClean="0"/>
              <a:t> a</a:t>
            </a:r>
            <a:endParaRPr lang="cs-CZ" dirty="0"/>
          </a:p>
        </p:txBody>
      </p:sp>
      <p:sp>
        <p:nvSpPr>
          <p:cNvPr id="4" name="Zástupný symbol pro obsah 3"/>
          <p:cNvSpPr>
            <a:spLocks noGrp="1"/>
          </p:cNvSpPr>
          <p:nvPr>
            <p:ph idx="1"/>
          </p:nvPr>
        </p:nvSpPr>
        <p:spPr/>
        <p:txBody>
          <a:bodyPr>
            <a:normAutofit/>
          </a:bodyPr>
          <a:lstStyle/>
          <a:p>
            <a:r>
              <a:rPr lang="cs-CZ" sz="2400" b="1" dirty="0"/>
              <a:t>Target</a:t>
            </a:r>
          </a:p>
          <a:p>
            <a:pPr lvl="1"/>
            <a:r>
              <a:rPr lang="cs-CZ" sz="2400" dirty="0"/>
              <a:t>Cílové okno, </a:t>
            </a:r>
            <a:r>
              <a:rPr lang="cs-CZ" sz="2400" dirty="0" err="1"/>
              <a:t>iframe</a:t>
            </a:r>
            <a:r>
              <a:rPr lang="cs-CZ" sz="2400" dirty="0"/>
              <a:t>, nebo rám, ve kterém se obsah zobrazí. </a:t>
            </a:r>
            <a:endParaRPr lang="cs-CZ" sz="2400" dirty="0" smtClean="0"/>
          </a:p>
          <a:p>
            <a:pPr lvl="1"/>
            <a:r>
              <a:rPr lang="cs-CZ" sz="2400" dirty="0" smtClean="0"/>
              <a:t>Pokud rámy nepoužíváme můžeme pomocí hodnoty </a:t>
            </a:r>
            <a:r>
              <a:rPr lang="cs-CZ" sz="2400" b="1" dirty="0" smtClean="0"/>
              <a:t>_</a:t>
            </a:r>
            <a:r>
              <a:rPr lang="cs-CZ" sz="2400" b="1" dirty="0" err="1" smtClean="0"/>
              <a:t>blank</a:t>
            </a:r>
            <a:r>
              <a:rPr lang="cs-CZ" sz="2400" b="1" dirty="0" smtClean="0"/>
              <a:t> zajistit otevření odkazu v novém okně nebo novém panelu</a:t>
            </a:r>
            <a:endParaRPr lang="cs-CZ" sz="2400" b="1" dirty="0"/>
          </a:p>
        </p:txBody>
      </p:sp>
    </p:spTree>
    <p:extLst>
      <p:ext uri="{BB962C8B-B14F-4D97-AF65-F5344CB8AC3E}">
        <p14:creationId xmlns:p14="http://schemas.microsoft.com/office/powerpoint/2010/main" val="483953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457200"/>
            <a:ext cx="8596668" cy="1320800"/>
          </a:xfrm>
        </p:spPr>
        <p:txBody>
          <a:bodyPr>
            <a:normAutofit/>
          </a:bodyPr>
          <a:lstStyle/>
          <a:p>
            <a:r>
              <a:rPr lang="cs-CZ" dirty="0" smtClean="0"/>
              <a:t>Obrázky &lt;</a:t>
            </a:r>
            <a:r>
              <a:rPr lang="cs-CZ" b="1" dirty="0" err="1"/>
              <a:t>i</a:t>
            </a:r>
            <a:r>
              <a:rPr lang="cs-CZ" b="1" dirty="0" err="1" smtClean="0"/>
              <a:t>mg</a:t>
            </a:r>
            <a:r>
              <a:rPr lang="cs-CZ" b="1" dirty="0" smtClean="0"/>
              <a:t>&gt;</a:t>
            </a:r>
            <a:endParaRPr lang="cs-CZ" dirty="0"/>
          </a:p>
        </p:txBody>
      </p:sp>
      <p:sp>
        <p:nvSpPr>
          <p:cNvPr id="3" name="Zástupný symbol pro obsah 2"/>
          <p:cNvSpPr>
            <a:spLocks noGrp="1"/>
          </p:cNvSpPr>
          <p:nvPr>
            <p:ph idx="1"/>
          </p:nvPr>
        </p:nvSpPr>
        <p:spPr>
          <a:xfrm>
            <a:off x="677334" y="1778000"/>
            <a:ext cx="8596668" cy="899886"/>
          </a:xfrm>
          <a:solidFill>
            <a:schemeClr val="accent1">
              <a:lumMod val="20000"/>
              <a:lumOff val="80000"/>
            </a:schemeClr>
          </a:solidFill>
        </p:spPr>
        <p:txBody>
          <a:bodyPr>
            <a:noAutofit/>
          </a:bodyPr>
          <a:lstStyle/>
          <a:p>
            <a:r>
              <a:rPr lang="cs-CZ" sz="2400" dirty="0"/>
              <a:t>Nepárový </a:t>
            </a:r>
            <a:r>
              <a:rPr lang="cs-CZ" sz="2400" dirty="0" err="1" smtClean="0"/>
              <a:t>tag</a:t>
            </a:r>
            <a:r>
              <a:rPr lang="en-US" sz="2400" dirty="0" smtClean="0"/>
              <a:t>, d</a:t>
            </a:r>
            <a:r>
              <a:rPr lang="cs-CZ" sz="2400" dirty="0" smtClean="0"/>
              <a:t>o </a:t>
            </a:r>
            <a:r>
              <a:rPr lang="cs-CZ" sz="2400" dirty="0"/>
              <a:t>stránky se vloží obrázek načtený z jiného souboru. </a:t>
            </a:r>
            <a:br>
              <a:rPr lang="cs-CZ" sz="2400" dirty="0"/>
            </a:br>
            <a:endParaRPr lang="cs-CZ" sz="2400" dirty="0"/>
          </a:p>
        </p:txBody>
      </p:sp>
      <p:sp>
        <p:nvSpPr>
          <p:cNvPr id="4" name="Zástupný symbol pro obsah 2"/>
          <p:cNvSpPr txBox="1">
            <a:spLocks/>
          </p:cNvSpPr>
          <p:nvPr/>
        </p:nvSpPr>
        <p:spPr>
          <a:xfrm>
            <a:off x="677334" y="2677886"/>
            <a:ext cx="8596668" cy="3537857"/>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cs-CZ" sz="2800" dirty="0" smtClean="0"/>
              <a:t>Atributy </a:t>
            </a:r>
            <a:r>
              <a:rPr lang="cs-CZ" sz="2800" dirty="0" err="1" smtClean="0"/>
              <a:t>tagu</a:t>
            </a:r>
            <a:r>
              <a:rPr lang="cs-CZ" sz="2800" dirty="0" smtClean="0"/>
              <a:t> </a:t>
            </a:r>
            <a:r>
              <a:rPr lang="cs-CZ" sz="2800" dirty="0" err="1" smtClean="0"/>
              <a:t>img</a:t>
            </a:r>
            <a:r>
              <a:rPr lang="en-US" sz="2800" dirty="0" smtClean="0"/>
              <a:t>:</a:t>
            </a:r>
            <a:endParaRPr lang="cs-CZ" sz="2800" dirty="0" smtClean="0"/>
          </a:p>
          <a:p>
            <a:r>
              <a:rPr lang="en-US" sz="2800" dirty="0" err="1" smtClean="0"/>
              <a:t>src</a:t>
            </a:r>
            <a:r>
              <a:rPr lang="cs-CZ" sz="2800" dirty="0" smtClean="0"/>
              <a:t>=</a:t>
            </a:r>
            <a:r>
              <a:rPr lang="en-US" sz="2800" dirty="0" smtClean="0"/>
              <a:t>“</a:t>
            </a:r>
            <a:r>
              <a:rPr lang="cs-CZ" sz="2800" dirty="0" smtClean="0"/>
              <a:t>umístění obrázku</a:t>
            </a:r>
            <a:r>
              <a:rPr lang="en-US" sz="2800" dirty="0" smtClean="0"/>
              <a:t>”</a:t>
            </a:r>
            <a:endParaRPr lang="cs-CZ" sz="2800" dirty="0" smtClean="0"/>
          </a:p>
          <a:p>
            <a:r>
              <a:rPr lang="cs-CZ" sz="2800" dirty="0"/>
              <a:t>a</a:t>
            </a:r>
            <a:r>
              <a:rPr lang="en-US" sz="2800" dirty="0" err="1" smtClean="0"/>
              <a:t>lt</a:t>
            </a:r>
            <a:r>
              <a:rPr lang="cs-CZ" sz="2800" dirty="0" smtClean="0"/>
              <a:t>=</a:t>
            </a:r>
            <a:r>
              <a:rPr lang="en-US" sz="2800" dirty="0" smtClean="0"/>
              <a:t>“</a:t>
            </a:r>
            <a:r>
              <a:rPr lang="en-US" sz="2800" dirty="0" err="1" smtClean="0"/>
              <a:t>alternativn</a:t>
            </a:r>
            <a:r>
              <a:rPr lang="cs-CZ" sz="2800" dirty="0" smtClean="0"/>
              <a:t>í</a:t>
            </a:r>
            <a:r>
              <a:rPr lang="en-US" sz="2800" dirty="0" smtClean="0"/>
              <a:t> text”</a:t>
            </a:r>
            <a:endParaRPr lang="cs-CZ" sz="2800" dirty="0" smtClean="0"/>
          </a:p>
          <a:p>
            <a:r>
              <a:rPr lang="cs-CZ" sz="2800" dirty="0"/>
              <a:t>d</a:t>
            </a:r>
            <a:r>
              <a:rPr lang="cs-CZ" sz="2800" dirty="0" smtClean="0"/>
              <a:t>alší: </a:t>
            </a:r>
            <a:r>
              <a:rPr lang="cs-CZ" sz="2800" dirty="0" err="1" smtClean="0"/>
              <a:t>width</a:t>
            </a:r>
            <a:r>
              <a:rPr lang="cs-CZ" sz="2800" dirty="0" smtClean="0"/>
              <a:t>, </a:t>
            </a:r>
            <a:r>
              <a:rPr lang="cs-CZ" sz="2800" dirty="0" err="1" smtClean="0"/>
              <a:t>height</a:t>
            </a:r>
            <a:r>
              <a:rPr lang="cs-CZ" sz="2800" dirty="0" smtClean="0"/>
              <a:t>, </a:t>
            </a:r>
            <a:r>
              <a:rPr lang="cs-CZ" sz="2800" dirty="0" err="1" smtClean="0"/>
              <a:t>border</a:t>
            </a:r>
            <a:r>
              <a:rPr lang="cs-CZ" sz="2800" dirty="0" smtClean="0"/>
              <a:t> – nahrazujeme CSS</a:t>
            </a:r>
          </a:p>
          <a:p>
            <a:pPr marL="0" indent="0">
              <a:buNone/>
            </a:pPr>
            <a:endParaRPr lang="cs-CZ" sz="2800" dirty="0" smtClean="0"/>
          </a:p>
          <a:p>
            <a:pPr marL="0" indent="0">
              <a:buNone/>
            </a:pPr>
            <a:r>
              <a:rPr lang="cs-CZ" sz="2800" dirty="0" smtClean="0"/>
              <a:t>Příklad:</a:t>
            </a:r>
          </a:p>
          <a:p>
            <a:pPr marL="0" indent="0">
              <a:buNone/>
            </a:pPr>
            <a:r>
              <a:rPr lang="nn-NO" sz="2800" b="1" dirty="0"/>
              <a:t>&lt;img src="strom.gif" alt="strom"&gt;</a:t>
            </a:r>
            <a:endParaRPr lang="cs-CZ" sz="2800" dirty="0"/>
          </a:p>
        </p:txBody>
      </p:sp>
    </p:spTree>
    <p:extLst>
      <p:ext uri="{BB962C8B-B14F-4D97-AF65-F5344CB8AC3E}">
        <p14:creationId xmlns:p14="http://schemas.microsoft.com/office/powerpoint/2010/main" val="224122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362616566"/>
              </p:ext>
            </p:extLst>
          </p:nvPr>
        </p:nvGraphicFramePr>
        <p:xfrm>
          <a:off x="2089212" y="46566"/>
          <a:ext cx="8261288" cy="6652233"/>
        </p:xfrm>
        <a:graphic>
          <a:graphicData uri="http://schemas.openxmlformats.org/drawingml/2006/table">
            <a:tbl>
              <a:tblPr>
                <a:tableStyleId>{5C22544A-7EE6-4342-B048-85BDC9FD1C3A}</a:tableStyleId>
              </a:tblPr>
              <a:tblGrid>
                <a:gridCol w="2932757"/>
                <a:gridCol w="5328531"/>
              </a:tblGrid>
              <a:tr h="341741">
                <a:tc>
                  <a:txBody>
                    <a:bodyPr/>
                    <a:lstStyle/>
                    <a:p>
                      <a:pPr>
                        <a:lnSpc>
                          <a:spcPct val="100000"/>
                        </a:lnSpc>
                        <a:spcAft>
                          <a:spcPts val="0"/>
                        </a:spcAft>
                      </a:pPr>
                      <a:r>
                        <a:rPr lang="cs-CZ" sz="1400" dirty="0" smtClean="0">
                          <a:effectLst/>
                        </a:rPr>
                        <a:t>Název školy</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b="0" i="0" kern="1200" dirty="0" smtClean="0">
                          <a:solidFill>
                            <a:schemeClr val="dk1"/>
                          </a:solidFill>
                          <a:latin typeface="+mn-lt"/>
                          <a:ea typeface="+mn-ea"/>
                          <a:cs typeface="+mn-cs"/>
                        </a:rPr>
                        <a:t>Gymnázium a Jazyková škola s právem státní jazykové zkoušky Svitavy</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Adresa školy</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b="0" i="0" kern="1200" dirty="0" smtClean="0">
                          <a:solidFill>
                            <a:schemeClr val="dk1"/>
                          </a:solidFill>
                          <a:latin typeface="+mn-lt"/>
                          <a:ea typeface="+mn-ea"/>
                          <a:cs typeface="+mn-cs"/>
                        </a:rPr>
                        <a:t>Sokolovská 1638, 568 02 Svitavy</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dirty="0" smtClean="0">
                          <a:effectLst/>
                        </a:rPr>
                        <a:t>IČO</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b="0" i="0" kern="1200" dirty="0" smtClean="0">
                          <a:solidFill>
                            <a:schemeClr val="dk1"/>
                          </a:solidFill>
                          <a:latin typeface="+mn-lt"/>
                          <a:ea typeface="+mn-ea"/>
                          <a:cs typeface="+mn-cs"/>
                        </a:rPr>
                        <a:t>62033026</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Operační program</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dirty="0">
                          <a:effectLst/>
                        </a:rPr>
                        <a:t>OP Vzdělávání pro konkurenceschopnost</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Registrační číslo</a:t>
                      </a:r>
                      <a:endParaRPr lang="cs-CZ" sz="1400">
                        <a:effectLst/>
                        <a:latin typeface="Calibri"/>
                        <a:ea typeface="Calibri"/>
                        <a:cs typeface="Times New Roman"/>
                      </a:endParaRPr>
                    </a:p>
                  </a:txBody>
                  <a:tcPr marL="0" marR="0" marT="0" marB="0"/>
                </a:tc>
                <a:tc>
                  <a:txBody>
                    <a:bodyPr/>
                    <a:lstStyle/>
                    <a:p>
                      <a:r>
                        <a:rPr lang="cs-CZ" sz="1400" b="0" kern="1200" dirty="0" smtClean="0">
                          <a:solidFill>
                            <a:schemeClr val="dk1"/>
                          </a:solidFill>
                          <a:latin typeface="+mn-lt"/>
                          <a:ea typeface="+mn-ea"/>
                          <a:cs typeface="+mn-cs"/>
                        </a:rPr>
                        <a:t>CZ.1.07/1.1.28/01.0050</a:t>
                      </a:r>
                    </a:p>
                  </a:txBody>
                  <a:tcPr marL="0" marR="0" marT="0" marB="0"/>
                </a:tc>
              </a:tr>
              <a:tr h="622701">
                <a:tc>
                  <a:txBody>
                    <a:bodyPr/>
                    <a:lstStyle/>
                    <a:p>
                      <a:pPr>
                        <a:lnSpc>
                          <a:spcPct val="115000"/>
                        </a:lnSpc>
                        <a:spcAft>
                          <a:spcPts val="0"/>
                        </a:spcAft>
                      </a:pPr>
                      <a:r>
                        <a:rPr lang="cs-CZ" sz="1400" dirty="0">
                          <a:effectLst/>
                        </a:rPr>
                        <a:t>Označení vzdělávacího materiálu</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latin typeface="+mn-lt"/>
                          <a:ea typeface="Calibri"/>
                          <a:cs typeface="Times New Roman"/>
                        </a:rPr>
                        <a:t> 1.IT </a:t>
                      </a:r>
                      <a:r>
                        <a:rPr lang="cs-CZ" sz="1400" smtClean="0">
                          <a:effectLst/>
                          <a:latin typeface="+mn-lt"/>
                          <a:ea typeface="Calibri"/>
                          <a:cs typeface="Times New Roman"/>
                        </a:rPr>
                        <a:t>- </a:t>
                      </a:r>
                      <a:r>
                        <a:rPr lang="cs-CZ" sz="1400" smtClean="0">
                          <a:effectLst/>
                          <a:latin typeface="+mn-lt"/>
                          <a:ea typeface="Calibri"/>
                          <a:cs typeface="Times New Roman"/>
                        </a:rPr>
                        <a:t>K_INOVACE_1.IT.39</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dirty="0">
                          <a:effectLst/>
                        </a:rPr>
                        <a:t>Tematická oblast</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a:effectLst/>
                        </a:rPr>
                        <a:t> </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dirty="0">
                          <a:effectLst/>
                        </a:rPr>
                        <a:t>Název vzdělávacího materiálu</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err="1" smtClean="0"/>
                        <a:t>Html</a:t>
                      </a:r>
                      <a:endParaRPr lang="cs-CZ" sz="1400" dirty="0">
                        <a:effectLst/>
                        <a:latin typeface="Calibri"/>
                        <a:ea typeface="Calibri"/>
                        <a:cs typeface="Times New Roman"/>
                      </a:endParaRPr>
                    </a:p>
                  </a:txBody>
                  <a:tcPr marL="0" marR="0" marT="0" marB="0"/>
                </a:tc>
              </a:tr>
              <a:tr h="403268">
                <a:tc>
                  <a:txBody>
                    <a:bodyPr/>
                    <a:lstStyle/>
                    <a:p>
                      <a:pPr>
                        <a:lnSpc>
                          <a:spcPct val="115000"/>
                        </a:lnSpc>
                        <a:spcAft>
                          <a:spcPts val="0"/>
                        </a:spcAft>
                      </a:pPr>
                      <a:r>
                        <a:rPr lang="cs-CZ" sz="1400" dirty="0">
                          <a:effectLst/>
                        </a:rPr>
                        <a:t>Druh učebního materiálu</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latin typeface="Calibri"/>
                          <a:ea typeface="Calibri"/>
                          <a:cs typeface="Times New Roman"/>
                        </a:rPr>
                        <a:t>Výukový</a:t>
                      </a:r>
                      <a:r>
                        <a:rPr lang="cs-CZ" sz="1400" baseline="0" dirty="0" smtClean="0">
                          <a:effectLst/>
                          <a:latin typeface="Calibri"/>
                          <a:ea typeface="Calibri"/>
                          <a:cs typeface="Times New Roman"/>
                        </a:rPr>
                        <a:t> materiál</a:t>
                      </a:r>
                      <a:endParaRPr lang="cs-CZ" sz="1400" dirty="0">
                        <a:effectLst/>
                        <a:latin typeface="Calibri"/>
                        <a:ea typeface="Calibri"/>
                        <a:cs typeface="Times New Roman"/>
                      </a:endParaRPr>
                    </a:p>
                  </a:txBody>
                  <a:tcPr marL="0" marR="0" marT="0" marB="0"/>
                </a:tc>
              </a:tr>
              <a:tr h="812219">
                <a:tc>
                  <a:txBody>
                    <a:bodyPr/>
                    <a:lstStyle/>
                    <a:p>
                      <a:pPr>
                        <a:lnSpc>
                          <a:spcPct val="115000"/>
                        </a:lnSpc>
                        <a:spcAft>
                          <a:spcPts val="0"/>
                        </a:spcAft>
                      </a:pPr>
                      <a:r>
                        <a:rPr lang="cs-CZ" sz="1400" dirty="0">
                          <a:effectLst/>
                        </a:rPr>
                        <a:t>Anotace</a:t>
                      </a:r>
                      <a:endParaRPr lang="cs-CZ" sz="1400" dirty="0">
                        <a:effectLst/>
                        <a:latin typeface="Calibri"/>
                        <a:ea typeface="Calibri"/>
                        <a:cs typeface="Times New Roman"/>
                      </a:endParaRPr>
                    </a:p>
                  </a:txBody>
                  <a:tcPr marL="0" marR="0" marT="0" marB="0"/>
                </a:tc>
                <a:tc>
                  <a:txBody>
                    <a:bodyPr/>
                    <a:lstStyle/>
                    <a:p>
                      <a:pPr>
                        <a:spcAft>
                          <a:spcPts val="0"/>
                        </a:spcAft>
                      </a:pPr>
                      <a:r>
                        <a:rPr lang="cs-CZ" sz="1400" dirty="0" smtClean="0">
                          <a:effectLst/>
                        </a:rPr>
                        <a:t>Výuka</a:t>
                      </a:r>
                      <a:r>
                        <a:rPr lang="cs-CZ" sz="1400" baseline="0" dirty="0" smtClean="0">
                          <a:effectLst/>
                        </a:rPr>
                        <a:t> tématu </a:t>
                      </a:r>
                      <a:r>
                        <a:rPr lang="cs-CZ" sz="1400" baseline="0" dirty="0" err="1" smtClean="0">
                          <a:effectLst/>
                        </a:rPr>
                        <a:t>html</a:t>
                      </a:r>
                      <a:r>
                        <a:rPr lang="cs-CZ" sz="1400" baseline="0" dirty="0" smtClean="0">
                          <a:effectLst/>
                        </a:rPr>
                        <a:t>, vysvětlení pojmu, norem, základní editory, </a:t>
                      </a:r>
                      <a:r>
                        <a:rPr lang="cs-CZ" sz="1400" baseline="0" dirty="0" err="1" smtClean="0">
                          <a:effectLst/>
                        </a:rPr>
                        <a:t>tagy</a:t>
                      </a:r>
                      <a:r>
                        <a:rPr lang="cs-CZ" sz="1400" baseline="0" dirty="0" smtClean="0">
                          <a:effectLst/>
                        </a:rPr>
                        <a:t>  pro nadpisy, odstavce, odkazy, obrázky, tabulky, tvorba vlastní stránky</a:t>
                      </a:r>
                      <a:endParaRPr lang="cs-CZ" sz="1400" dirty="0">
                        <a:effectLst/>
                      </a:endParaRPr>
                    </a:p>
                  </a:txBody>
                  <a:tcPr marL="0" marR="0" marT="0" marB="0"/>
                </a:tc>
              </a:tr>
              <a:tr h="525437">
                <a:tc>
                  <a:txBody>
                    <a:bodyPr/>
                    <a:lstStyle/>
                    <a:p>
                      <a:pPr>
                        <a:lnSpc>
                          <a:spcPct val="115000"/>
                        </a:lnSpc>
                        <a:spcAft>
                          <a:spcPts val="0"/>
                        </a:spcAft>
                      </a:pPr>
                      <a:r>
                        <a:rPr lang="cs-CZ" sz="1400">
                          <a:effectLst/>
                        </a:rPr>
                        <a:t>Klíčová slova</a:t>
                      </a:r>
                      <a:endParaRPr lang="cs-CZ" sz="1400">
                        <a:effectLst/>
                        <a:latin typeface="Calibri"/>
                        <a:ea typeface="Calibri"/>
                        <a:cs typeface="Times New Roman"/>
                      </a:endParaRPr>
                    </a:p>
                  </a:txBody>
                  <a:tcPr marL="0" marR="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cs-CZ" sz="1400" baseline="0" dirty="0" err="1" smtClean="0">
                          <a:effectLst/>
                        </a:rPr>
                        <a:t>html</a:t>
                      </a:r>
                      <a:r>
                        <a:rPr lang="cs-CZ" sz="1400" baseline="0" dirty="0" smtClean="0">
                          <a:effectLst/>
                        </a:rPr>
                        <a:t>, vysvětlení pojmu, norem, základní editory, </a:t>
                      </a:r>
                      <a:r>
                        <a:rPr lang="cs-CZ" sz="1400" baseline="0" dirty="0" err="1" smtClean="0">
                          <a:effectLst/>
                        </a:rPr>
                        <a:t>tagy</a:t>
                      </a:r>
                      <a:r>
                        <a:rPr lang="cs-CZ" sz="1400" baseline="0" dirty="0" smtClean="0">
                          <a:effectLst/>
                        </a:rPr>
                        <a:t>  pro nadpisy, odstavce, odkazy, obrázky, tabulky, tvorba vlastní stránky</a:t>
                      </a:r>
                      <a:endParaRPr lang="cs-CZ" sz="1400" dirty="0" smtClean="0">
                        <a:effectLst/>
                      </a:endParaRPr>
                    </a:p>
                    <a:p>
                      <a:pPr>
                        <a:lnSpc>
                          <a:spcPct val="115000"/>
                        </a:lnSpc>
                        <a:spcAft>
                          <a:spcPts val="0"/>
                        </a:spcAft>
                      </a:pP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Ročník</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rPr>
                        <a:t>3.</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dirty="0">
                          <a:effectLst/>
                        </a:rPr>
                        <a:t>Typická věková skupina</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rPr>
                        <a:t>17–18 let</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Speciální vzdělávací potřeby</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rPr>
                        <a:t>Žádné</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Autor</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dirty="0" err="1">
                          <a:effectLst/>
                        </a:rPr>
                        <a:t>D</a:t>
                      </a:r>
                      <a:r>
                        <a:rPr lang="cs-CZ" sz="1400" dirty="0" err="1" smtClean="0">
                          <a:effectLst/>
                        </a:rPr>
                        <a:t>itta</a:t>
                      </a:r>
                      <a:r>
                        <a:rPr lang="cs-CZ" sz="1400" dirty="0" smtClean="0">
                          <a:effectLst/>
                        </a:rPr>
                        <a:t> Kukaňová</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a:effectLst/>
                        </a:rPr>
                        <a:t>Zhotoveno</a:t>
                      </a:r>
                      <a:endParaRPr lang="cs-CZ" sz="140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rPr>
                        <a:t>říjen 2014</a:t>
                      </a:r>
                      <a:endParaRPr lang="cs-CZ" sz="1400" dirty="0">
                        <a:effectLst/>
                        <a:latin typeface="Calibri"/>
                        <a:ea typeface="Calibri"/>
                        <a:cs typeface="Times New Roman"/>
                      </a:endParaRPr>
                    </a:p>
                  </a:txBody>
                  <a:tcPr marL="0" marR="0" marT="0" marB="0"/>
                </a:tc>
              </a:tr>
              <a:tr h="311351">
                <a:tc>
                  <a:txBody>
                    <a:bodyPr/>
                    <a:lstStyle/>
                    <a:p>
                      <a:pPr>
                        <a:lnSpc>
                          <a:spcPct val="115000"/>
                        </a:lnSpc>
                        <a:spcAft>
                          <a:spcPts val="0"/>
                        </a:spcAft>
                      </a:pPr>
                      <a:r>
                        <a:rPr lang="cs-CZ" sz="1400" dirty="0">
                          <a:effectLst/>
                        </a:rPr>
                        <a:t>Celková velikost</a:t>
                      </a:r>
                      <a:endParaRPr lang="cs-CZ" sz="1400" dirty="0">
                        <a:effectLst/>
                        <a:latin typeface="Calibri"/>
                        <a:ea typeface="Calibri"/>
                        <a:cs typeface="Times New Roman"/>
                      </a:endParaRPr>
                    </a:p>
                  </a:txBody>
                  <a:tcPr marL="0" marR="0" marT="0" marB="0"/>
                </a:tc>
                <a:tc>
                  <a:txBody>
                    <a:bodyPr/>
                    <a:lstStyle/>
                    <a:p>
                      <a:pPr>
                        <a:lnSpc>
                          <a:spcPct val="115000"/>
                        </a:lnSpc>
                        <a:spcAft>
                          <a:spcPts val="0"/>
                        </a:spcAft>
                      </a:pPr>
                      <a:r>
                        <a:rPr lang="cs-CZ" sz="1400" dirty="0" smtClean="0">
                          <a:effectLst/>
                        </a:rPr>
                        <a:t>521 kB</a:t>
                      </a:r>
                      <a:endParaRPr lang="cs-CZ" sz="1400" dirty="0">
                        <a:effectLst/>
                        <a:latin typeface="Calibri"/>
                        <a:ea typeface="Calibri"/>
                        <a:cs typeface="Times New Roman"/>
                      </a:endParaRPr>
                    </a:p>
                  </a:txBody>
                  <a:tcPr marL="0" marR="0" marT="0" marB="0"/>
                </a:tc>
              </a:tr>
            </a:tbl>
          </a:graphicData>
        </a:graphic>
      </p:graphicFrame>
    </p:spTree>
    <p:extLst>
      <p:ext uri="{BB962C8B-B14F-4D97-AF65-F5344CB8AC3E}">
        <p14:creationId xmlns:p14="http://schemas.microsoft.com/office/powerpoint/2010/main" val="58225122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úkol</a:t>
            </a:r>
            <a:endParaRPr lang="cs-CZ" dirty="0"/>
          </a:p>
        </p:txBody>
      </p:sp>
      <p:sp>
        <p:nvSpPr>
          <p:cNvPr id="3" name="Zástupný symbol pro text 2"/>
          <p:cNvSpPr>
            <a:spLocks noGrp="1"/>
          </p:cNvSpPr>
          <p:nvPr>
            <p:ph type="body" idx="1"/>
          </p:nvPr>
        </p:nvSpPr>
        <p:spPr/>
        <p:txBody>
          <a:bodyPr/>
          <a:lstStyle/>
          <a:p>
            <a:r>
              <a:rPr lang="cs-CZ" dirty="0" smtClean="0"/>
              <a:t>Vytvořte stránku s hlavním nadpisem: Moje koníčky. Pod nadpis vložte nečíslovaný seznam, ve kterém budou jednotlivé položky seznamu obrázky znázorňující vaše koníčky. Všechny obrázky budou mít šířku 150 </a:t>
            </a:r>
            <a:r>
              <a:rPr lang="cs-CZ" dirty="0" err="1" smtClean="0"/>
              <a:t>px</a:t>
            </a:r>
            <a:r>
              <a:rPr lang="cs-CZ" dirty="0" smtClean="0"/>
              <a:t> a budou současně odkazy na zvětšeninu téhož obrázku.</a:t>
            </a:r>
            <a:endParaRPr lang="cs-CZ" dirty="0"/>
          </a:p>
        </p:txBody>
      </p:sp>
    </p:spTree>
    <p:extLst>
      <p:ext uri="{BB962C8B-B14F-4D97-AF65-F5344CB8AC3E}">
        <p14:creationId xmlns:p14="http://schemas.microsoft.com/office/powerpoint/2010/main" val="15380974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p:cNvSpPr/>
          <p:nvPr/>
        </p:nvSpPr>
        <p:spPr>
          <a:xfrm>
            <a:off x="677333" y="1502229"/>
            <a:ext cx="8292496" cy="313508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title"/>
          </p:nvPr>
        </p:nvSpPr>
        <p:spPr>
          <a:xfrm>
            <a:off x="677333" y="424543"/>
            <a:ext cx="10317237" cy="4201886"/>
          </a:xfrm>
        </p:spPr>
        <p:txBody>
          <a:bodyPr>
            <a:normAutofit fontScale="90000"/>
          </a:bodyPr>
          <a:lstStyle/>
          <a:p>
            <a:pPr lvl="0"/>
            <a:r>
              <a:rPr lang="cs-CZ" sz="4900" dirty="0" smtClean="0"/>
              <a:t>Tabulka</a:t>
            </a:r>
            <a:r>
              <a:rPr lang="cs-CZ" dirty="0" smtClean="0"/>
              <a:t/>
            </a:r>
            <a:br>
              <a:rPr lang="cs-CZ" dirty="0" smtClean="0"/>
            </a:br>
            <a:r>
              <a:rPr lang="cs-CZ" dirty="0" smtClean="0"/>
              <a:t/>
            </a:r>
            <a:br>
              <a:rPr lang="cs-CZ" dirty="0" smtClean="0"/>
            </a:br>
            <a:r>
              <a:rPr lang="cs-CZ" altLang="cs-CZ" b="1" dirty="0" smtClean="0">
                <a:solidFill>
                  <a:srgbClr val="FF0000"/>
                </a:solidFill>
                <a:latin typeface="MS Sans Serif"/>
              </a:rPr>
              <a:t>&lt;</a:t>
            </a:r>
            <a:r>
              <a:rPr lang="cs-CZ" altLang="cs-CZ" b="1" dirty="0">
                <a:solidFill>
                  <a:srgbClr val="FF0000"/>
                </a:solidFill>
                <a:latin typeface="MS Sans Serif"/>
              </a:rPr>
              <a:t>table &gt;</a:t>
            </a:r>
            <a:br>
              <a:rPr lang="cs-CZ" altLang="cs-CZ" b="1" dirty="0">
                <a:solidFill>
                  <a:srgbClr val="FF0000"/>
                </a:solidFill>
                <a:latin typeface="MS Sans Serif"/>
              </a:rPr>
            </a:br>
            <a:r>
              <a:rPr lang="cs-CZ" altLang="cs-CZ" b="1" dirty="0" smtClean="0">
                <a:solidFill>
                  <a:srgbClr val="FF0000"/>
                </a:solidFill>
                <a:latin typeface="MS Sans Serif"/>
              </a:rPr>
              <a:t>	</a:t>
            </a:r>
            <a:r>
              <a:rPr lang="cs-CZ" altLang="cs-CZ" b="1" dirty="0" smtClean="0">
                <a:solidFill>
                  <a:srgbClr val="008040"/>
                </a:solidFill>
                <a:latin typeface="MS Sans Serif"/>
              </a:rPr>
              <a:t>&lt;</a:t>
            </a:r>
            <a:r>
              <a:rPr lang="cs-CZ" altLang="cs-CZ" b="1" dirty="0" err="1">
                <a:solidFill>
                  <a:srgbClr val="008040"/>
                </a:solidFill>
                <a:latin typeface="MS Sans Serif"/>
              </a:rPr>
              <a:t>tr</a:t>
            </a:r>
            <a:r>
              <a:rPr lang="cs-CZ" altLang="cs-CZ" b="1" dirty="0">
                <a:solidFill>
                  <a:srgbClr val="008040"/>
                </a:solidFill>
                <a:latin typeface="MS Sans Serif"/>
              </a:rPr>
              <a:t>&gt; </a:t>
            </a:r>
            <a:r>
              <a:rPr lang="cs-CZ" altLang="cs-CZ" b="1" dirty="0">
                <a:solidFill>
                  <a:srgbClr val="494949"/>
                </a:solidFill>
                <a:latin typeface="MS Sans Serif"/>
              </a:rPr>
              <a:t>&lt;</a:t>
            </a:r>
            <a:r>
              <a:rPr lang="cs-CZ" altLang="cs-CZ" b="1" dirty="0" err="1">
                <a:solidFill>
                  <a:srgbClr val="494949"/>
                </a:solidFill>
                <a:latin typeface="MS Sans Serif"/>
              </a:rPr>
              <a:t>td</a:t>
            </a:r>
            <a:r>
              <a:rPr lang="cs-CZ" altLang="cs-CZ" b="1" dirty="0">
                <a:solidFill>
                  <a:srgbClr val="494949"/>
                </a:solidFill>
                <a:latin typeface="MS Sans Serif"/>
              </a:rPr>
              <a:t>&gt;Obsah buňky&lt;/</a:t>
            </a:r>
            <a:r>
              <a:rPr lang="cs-CZ" altLang="cs-CZ" b="1" dirty="0" err="1">
                <a:solidFill>
                  <a:srgbClr val="494949"/>
                </a:solidFill>
                <a:latin typeface="MS Sans Serif"/>
              </a:rPr>
              <a:t>td</a:t>
            </a:r>
            <a:r>
              <a:rPr lang="cs-CZ" altLang="cs-CZ" b="1" dirty="0">
                <a:solidFill>
                  <a:srgbClr val="494949"/>
                </a:solidFill>
                <a:latin typeface="MS Sans Serif"/>
              </a:rPr>
              <a:t>&gt; &lt;</a:t>
            </a:r>
            <a:r>
              <a:rPr lang="cs-CZ" altLang="cs-CZ" b="1" dirty="0" err="1" smtClean="0">
                <a:solidFill>
                  <a:srgbClr val="494949"/>
                </a:solidFill>
                <a:latin typeface="MS Sans Serif"/>
              </a:rPr>
              <a:t>td</a:t>
            </a:r>
            <a:r>
              <a:rPr lang="cs-CZ" altLang="cs-CZ" b="1" dirty="0" smtClean="0">
                <a:solidFill>
                  <a:srgbClr val="494949"/>
                </a:solidFill>
                <a:latin typeface="MS Sans Serif"/>
              </a:rPr>
              <a:t>&gt;Další 	buňka</a:t>
            </a:r>
            <a:r>
              <a:rPr lang="cs-CZ" altLang="cs-CZ" b="1" dirty="0">
                <a:solidFill>
                  <a:srgbClr val="494949"/>
                </a:solidFill>
                <a:latin typeface="MS Sans Serif"/>
              </a:rPr>
              <a:t>&lt;/</a:t>
            </a:r>
            <a:r>
              <a:rPr lang="cs-CZ" altLang="cs-CZ" b="1" dirty="0" err="1">
                <a:solidFill>
                  <a:srgbClr val="494949"/>
                </a:solidFill>
                <a:latin typeface="MS Sans Serif"/>
              </a:rPr>
              <a:t>td</a:t>
            </a:r>
            <a:r>
              <a:rPr lang="cs-CZ" altLang="cs-CZ" b="1" dirty="0">
                <a:solidFill>
                  <a:srgbClr val="494949"/>
                </a:solidFill>
                <a:latin typeface="MS Sans Serif"/>
              </a:rPr>
              <a:t>&gt; </a:t>
            </a:r>
            <a:r>
              <a:rPr lang="cs-CZ" altLang="cs-CZ" b="1" dirty="0">
                <a:solidFill>
                  <a:srgbClr val="008040"/>
                </a:solidFill>
                <a:latin typeface="MS Sans Serif"/>
              </a:rPr>
              <a:t>&lt;/</a:t>
            </a:r>
            <a:r>
              <a:rPr lang="cs-CZ" altLang="cs-CZ" b="1" dirty="0" err="1">
                <a:solidFill>
                  <a:srgbClr val="008040"/>
                </a:solidFill>
                <a:latin typeface="MS Sans Serif"/>
              </a:rPr>
              <a:t>tr</a:t>
            </a:r>
            <a:r>
              <a:rPr lang="cs-CZ" altLang="cs-CZ" b="1" dirty="0">
                <a:solidFill>
                  <a:srgbClr val="008040"/>
                </a:solidFill>
                <a:latin typeface="MS Sans Serif"/>
              </a:rPr>
              <a:t>&gt;</a:t>
            </a:r>
            <a:br>
              <a:rPr lang="cs-CZ" altLang="cs-CZ" b="1" dirty="0">
                <a:solidFill>
                  <a:srgbClr val="008040"/>
                </a:solidFill>
                <a:latin typeface="MS Sans Serif"/>
              </a:rPr>
            </a:br>
            <a:r>
              <a:rPr lang="cs-CZ" altLang="cs-CZ" b="1" dirty="0" smtClean="0">
                <a:solidFill>
                  <a:srgbClr val="008040"/>
                </a:solidFill>
                <a:latin typeface="MS Sans Serif"/>
              </a:rPr>
              <a:t>	&lt;</a:t>
            </a:r>
            <a:r>
              <a:rPr lang="cs-CZ" altLang="cs-CZ" b="1" dirty="0" err="1">
                <a:solidFill>
                  <a:srgbClr val="008040"/>
                </a:solidFill>
                <a:latin typeface="MS Sans Serif"/>
              </a:rPr>
              <a:t>tr</a:t>
            </a:r>
            <a:r>
              <a:rPr lang="cs-CZ" altLang="cs-CZ" b="1" dirty="0">
                <a:solidFill>
                  <a:srgbClr val="008040"/>
                </a:solidFill>
                <a:latin typeface="MS Sans Serif"/>
              </a:rPr>
              <a:t>&gt; </a:t>
            </a:r>
            <a:r>
              <a:rPr lang="cs-CZ" altLang="cs-CZ" b="1" dirty="0">
                <a:solidFill>
                  <a:srgbClr val="494949"/>
                </a:solidFill>
                <a:latin typeface="MS Sans Serif"/>
              </a:rPr>
              <a:t>&lt;</a:t>
            </a:r>
            <a:r>
              <a:rPr lang="cs-CZ" altLang="cs-CZ" b="1" dirty="0" err="1">
                <a:solidFill>
                  <a:srgbClr val="494949"/>
                </a:solidFill>
                <a:latin typeface="MS Sans Serif"/>
              </a:rPr>
              <a:t>td</a:t>
            </a:r>
            <a:r>
              <a:rPr lang="cs-CZ" altLang="cs-CZ" b="1" dirty="0">
                <a:solidFill>
                  <a:srgbClr val="494949"/>
                </a:solidFill>
                <a:latin typeface="MS Sans Serif"/>
              </a:rPr>
              <a:t>&gt;levá spodní&lt;/</a:t>
            </a:r>
            <a:r>
              <a:rPr lang="cs-CZ" altLang="cs-CZ" b="1" dirty="0" err="1">
                <a:solidFill>
                  <a:srgbClr val="494949"/>
                </a:solidFill>
                <a:latin typeface="MS Sans Serif"/>
              </a:rPr>
              <a:t>td</a:t>
            </a:r>
            <a:r>
              <a:rPr lang="cs-CZ" altLang="cs-CZ" b="1" dirty="0">
                <a:solidFill>
                  <a:srgbClr val="494949"/>
                </a:solidFill>
                <a:latin typeface="MS Sans Serif"/>
              </a:rPr>
              <a:t>&gt; </a:t>
            </a:r>
            <a:r>
              <a:rPr lang="cs-CZ" altLang="cs-CZ" b="1" dirty="0" smtClean="0">
                <a:solidFill>
                  <a:srgbClr val="494949"/>
                </a:solidFill>
                <a:latin typeface="MS Sans Serif"/>
              </a:rPr>
              <a:t>&lt;</a:t>
            </a:r>
            <a:r>
              <a:rPr lang="cs-CZ" altLang="cs-CZ" b="1" dirty="0" err="1">
                <a:solidFill>
                  <a:srgbClr val="494949"/>
                </a:solidFill>
                <a:latin typeface="MS Sans Serif"/>
              </a:rPr>
              <a:t>td</a:t>
            </a:r>
            <a:r>
              <a:rPr lang="cs-CZ" altLang="cs-CZ" b="1" dirty="0">
                <a:solidFill>
                  <a:srgbClr val="494949"/>
                </a:solidFill>
                <a:latin typeface="MS Sans Serif"/>
              </a:rPr>
              <a:t>&gt;pravá </a:t>
            </a:r>
            <a:r>
              <a:rPr lang="cs-CZ" altLang="cs-CZ" b="1" dirty="0" smtClean="0">
                <a:solidFill>
                  <a:srgbClr val="494949"/>
                </a:solidFill>
                <a:latin typeface="MS Sans Serif"/>
              </a:rPr>
              <a:t>	spodní</a:t>
            </a:r>
            <a:r>
              <a:rPr lang="cs-CZ" altLang="cs-CZ" b="1" dirty="0">
                <a:solidFill>
                  <a:srgbClr val="494949"/>
                </a:solidFill>
                <a:latin typeface="MS Sans Serif"/>
              </a:rPr>
              <a:t>&lt;/</a:t>
            </a:r>
            <a:r>
              <a:rPr lang="cs-CZ" altLang="cs-CZ" b="1" dirty="0" err="1">
                <a:solidFill>
                  <a:srgbClr val="494949"/>
                </a:solidFill>
                <a:latin typeface="MS Sans Serif"/>
              </a:rPr>
              <a:t>td</a:t>
            </a:r>
            <a:r>
              <a:rPr lang="cs-CZ" altLang="cs-CZ" b="1" dirty="0">
                <a:solidFill>
                  <a:srgbClr val="494949"/>
                </a:solidFill>
                <a:latin typeface="MS Sans Serif"/>
              </a:rPr>
              <a:t>&gt; </a:t>
            </a:r>
            <a:r>
              <a:rPr lang="cs-CZ" altLang="cs-CZ" b="1" dirty="0">
                <a:solidFill>
                  <a:srgbClr val="008040"/>
                </a:solidFill>
                <a:latin typeface="MS Sans Serif"/>
              </a:rPr>
              <a:t>&lt;/</a:t>
            </a:r>
            <a:r>
              <a:rPr lang="cs-CZ" altLang="cs-CZ" b="1" dirty="0" err="1">
                <a:solidFill>
                  <a:srgbClr val="008040"/>
                </a:solidFill>
                <a:latin typeface="MS Sans Serif"/>
              </a:rPr>
              <a:t>tr</a:t>
            </a:r>
            <a:r>
              <a:rPr lang="cs-CZ" altLang="cs-CZ" b="1" dirty="0">
                <a:solidFill>
                  <a:srgbClr val="008040"/>
                </a:solidFill>
                <a:latin typeface="MS Sans Serif"/>
              </a:rPr>
              <a:t>&gt;</a:t>
            </a:r>
            <a:br>
              <a:rPr lang="cs-CZ" altLang="cs-CZ" b="1" dirty="0">
                <a:solidFill>
                  <a:srgbClr val="008040"/>
                </a:solidFill>
                <a:latin typeface="MS Sans Serif"/>
              </a:rPr>
            </a:br>
            <a:r>
              <a:rPr lang="cs-CZ" altLang="cs-CZ" b="1" dirty="0">
                <a:solidFill>
                  <a:srgbClr val="FF0000"/>
                </a:solidFill>
                <a:latin typeface="MS Sans Serif"/>
              </a:rPr>
              <a:t>&lt;/table&gt;</a:t>
            </a:r>
            <a:r>
              <a:rPr lang="cs-CZ" altLang="cs-CZ" sz="4000" dirty="0">
                <a:solidFill>
                  <a:schemeClr val="tx1"/>
                </a:solidFill>
              </a:rPr>
              <a:t/>
            </a:r>
            <a:br>
              <a:rPr lang="cs-CZ" altLang="cs-CZ" sz="4000" dirty="0">
                <a:solidFill>
                  <a:schemeClr val="tx1"/>
                </a:solidFill>
              </a:rPr>
            </a:br>
            <a:endParaRPr lang="cs-CZ" dirty="0"/>
          </a:p>
        </p:txBody>
      </p:sp>
      <p:sp>
        <p:nvSpPr>
          <p:cNvPr id="4" name="Rectangle 1"/>
          <p:cNvSpPr>
            <a:spLocks noGrp="1" noChangeArrowheads="1"/>
          </p:cNvSpPr>
          <p:nvPr>
            <p:ph idx="1"/>
          </p:nvPr>
        </p:nvSpPr>
        <p:spPr bwMode="auto">
          <a:xfrm>
            <a:off x="677333" y="5155438"/>
            <a:ext cx="9237144" cy="1200329"/>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1" i="0" u="none" strike="noStrike" cap="none" normalizeH="0" baseline="0" dirty="0" smtClean="0">
                <a:ln>
                  <a:noFill/>
                </a:ln>
                <a:solidFill>
                  <a:srgbClr val="FF0000"/>
                </a:solidFill>
                <a:effectLst/>
                <a:latin typeface="Trebuchet MS" panose="020B0603020202020204" pitchFamily="34" charset="0"/>
                <a:cs typeface="Times New Roman" panose="02020603050405020304" pitchFamily="18" charset="0"/>
              </a:rPr>
              <a:t>&lt;table&gt;</a:t>
            </a:r>
            <a:r>
              <a:rPr lang="cs-CZ" altLang="cs-CZ" b="1" dirty="0">
                <a:solidFill>
                  <a:srgbClr val="000000"/>
                </a:solidFill>
                <a:latin typeface="Trebuchet MS" panose="020B0603020202020204" pitchFamily="34" charset="0"/>
                <a:cs typeface="Times New Roman" panose="02020603050405020304" pitchFamily="18" charset="0"/>
              </a:rPr>
              <a:t> </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Párový </a:t>
            </a:r>
            <a:r>
              <a:rPr kumimoji="0" lang="cs-CZ" altLang="cs-CZ" sz="1800" b="0"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tag</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který začíná tabulku.</a:t>
            </a: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1" i="0" u="none" strike="noStrike" cap="none" normalizeH="0" baseline="0" dirty="0" smtClean="0">
                <a:ln>
                  <a:noFill/>
                </a:ln>
                <a:solidFill>
                  <a:srgbClr val="008040"/>
                </a:solidFill>
                <a:effectLst/>
                <a:latin typeface="Trebuchet MS" panose="020B0603020202020204" pitchFamily="34" charset="0"/>
                <a:cs typeface="Times New Roman" panose="02020603050405020304" pitchFamily="18" charset="0"/>
              </a:rPr>
              <a:t>&lt;</a:t>
            </a:r>
            <a:r>
              <a:rPr kumimoji="0" lang="cs-CZ" altLang="cs-CZ" sz="1800" b="1" i="0" u="none" strike="noStrike" cap="none" normalizeH="0" baseline="0" dirty="0" err="1" smtClean="0">
                <a:ln>
                  <a:noFill/>
                </a:ln>
                <a:solidFill>
                  <a:srgbClr val="008040"/>
                </a:solidFill>
                <a:effectLst/>
                <a:latin typeface="Trebuchet MS" panose="020B0603020202020204" pitchFamily="34" charset="0"/>
                <a:cs typeface="Times New Roman" panose="02020603050405020304" pitchFamily="18" charset="0"/>
              </a:rPr>
              <a:t>tr</a:t>
            </a:r>
            <a:r>
              <a:rPr kumimoji="0" lang="cs-CZ" altLang="cs-CZ" sz="1800" b="1" i="0" u="none" strike="noStrike" cap="none" normalizeH="0" baseline="0" dirty="0" smtClean="0">
                <a:ln>
                  <a:noFill/>
                </a:ln>
                <a:solidFill>
                  <a:srgbClr val="008040"/>
                </a:solidFill>
                <a:effectLst/>
                <a:latin typeface="Trebuchet MS" panose="020B0603020202020204" pitchFamily="34" charset="0"/>
                <a:cs typeface="Times New Roman" panose="02020603050405020304" pitchFamily="18" charset="0"/>
              </a:rPr>
              <a:t>&gt;</a:t>
            </a:r>
            <a:r>
              <a:rPr lang="cs-CZ" altLang="cs-CZ" b="1" dirty="0">
                <a:solidFill>
                  <a:srgbClr val="000000"/>
                </a:solidFill>
                <a:latin typeface="Trebuchet MS" panose="020B0603020202020204" pitchFamily="34" charset="0"/>
                <a:cs typeface="Times New Roman" panose="02020603050405020304" pitchFamily="18" charset="0"/>
              </a:rPr>
              <a:t> </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Párový </a:t>
            </a:r>
            <a:r>
              <a:rPr kumimoji="0" lang="cs-CZ" altLang="cs-CZ" sz="1800" b="0"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tag</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který začíná a končí </a:t>
            </a:r>
            <a:r>
              <a:rPr kumimoji="0" lang="cs-CZ" altLang="cs-CZ" sz="1800" b="0" i="1"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řádek</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tabulky. (</a:t>
            </a:r>
            <a:r>
              <a:rPr kumimoji="0" lang="cs-CZ" altLang="cs-CZ" sz="1800" b="0"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tr</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znamená </a:t>
            </a:r>
            <a:r>
              <a:rPr kumimoji="0" lang="cs-CZ" altLang="cs-CZ" sz="1800" b="1"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t</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able </a:t>
            </a:r>
            <a:r>
              <a:rPr kumimoji="0" lang="cs-CZ" altLang="cs-CZ" sz="1800" b="1"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r</a:t>
            </a:r>
            <a:r>
              <a:rPr kumimoji="0" lang="cs-CZ" altLang="cs-CZ" sz="1800" b="0"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ow</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čili řádek).</a:t>
            </a: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1"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&lt;</a:t>
            </a:r>
            <a:r>
              <a:rPr kumimoji="0" lang="cs-CZ" altLang="cs-CZ" sz="1800" b="1"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td</a:t>
            </a:r>
            <a:r>
              <a:rPr kumimoji="0" lang="cs-CZ" altLang="cs-CZ" sz="1800" b="1"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&gt;</a:t>
            </a:r>
            <a:r>
              <a:rPr kumimoji="0" lang="cs-CZ" altLang="cs-CZ" sz="1800" b="1" i="0" u="none" strike="noStrike" cap="none" normalizeH="0" dirty="0" smtClean="0">
                <a:ln>
                  <a:noFill/>
                </a:ln>
                <a:solidFill>
                  <a:srgbClr val="000000"/>
                </a:solidFill>
                <a:effectLst/>
                <a:latin typeface="Trebuchet MS" panose="020B0603020202020204" pitchFamily="34" charset="0"/>
                <a:cs typeface="Times New Roman" panose="02020603050405020304" pitchFamily="18" charset="0"/>
              </a:rPr>
              <a:t> </a:t>
            </a:r>
            <a:r>
              <a:rPr kumimoji="0" lang="cs-CZ" altLang="cs-CZ" sz="1800" i="0" u="none" strike="noStrike" cap="none" normalizeH="0" dirty="0" smtClean="0">
                <a:ln>
                  <a:noFill/>
                </a:ln>
                <a:solidFill>
                  <a:srgbClr val="000000"/>
                </a:solidFill>
                <a:effectLst/>
                <a:latin typeface="Trebuchet MS" panose="020B0603020202020204" pitchFamily="34" charset="0"/>
                <a:cs typeface="Times New Roman" panose="02020603050405020304" pitchFamily="18" charset="0"/>
              </a:rPr>
              <a:t>Párový </a:t>
            </a:r>
            <a:r>
              <a:rPr kumimoji="0" lang="cs-CZ" altLang="cs-CZ" sz="1800" i="0" u="none" strike="noStrike" cap="none" normalizeH="0" dirty="0" err="1" smtClean="0">
                <a:ln>
                  <a:noFill/>
                </a:ln>
                <a:solidFill>
                  <a:srgbClr val="000000"/>
                </a:solidFill>
                <a:effectLst/>
                <a:latin typeface="Trebuchet MS" panose="020B0603020202020204" pitchFamily="34" charset="0"/>
                <a:cs typeface="Times New Roman" panose="02020603050405020304" pitchFamily="18" charset="0"/>
              </a:rPr>
              <a:t>t</a:t>
            </a:r>
            <a:r>
              <a:rPr kumimoji="0" lang="cs-CZ" altLang="cs-CZ" sz="1800" i="0" u="none" strike="noStrike" cap="none" normalizeH="0" baseline="0" dirty="0" err="1" smtClean="0">
                <a:ln>
                  <a:noFill/>
                </a:ln>
                <a:solidFill>
                  <a:srgbClr val="000000"/>
                </a:solidFill>
                <a:effectLst/>
                <a:latin typeface="Trebuchet MS" panose="020B0603020202020204" pitchFamily="34" charset="0"/>
                <a:cs typeface="Times New Roman" panose="02020603050405020304" pitchFamily="18" charset="0"/>
              </a:rPr>
              <a:t>ag</a:t>
            </a:r>
            <a:r>
              <a:rPr kumimoji="0" lang="cs-CZ" altLang="cs-CZ" sz="180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 </a:t>
            </a:r>
            <a:r>
              <a:rPr kumimoji="0" lang="cs-CZ" altLang="cs-CZ" sz="1800" b="0" i="0" u="none" strike="noStrike" cap="none" normalizeH="0" baseline="0" dirty="0" smtClean="0">
                <a:ln>
                  <a:noFill/>
                </a:ln>
                <a:solidFill>
                  <a:srgbClr val="000000"/>
                </a:solidFill>
                <a:effectLst/>
                <a:latin typeface="Trebuchet MS" panose="020B0603020202020204" pitchFamily="34" charset="0"/>
                <a:cs typeface="Times New Roman" panose="02020603050405020304" pitchFamily="18" charset="0"/>
              </a:rPr>
              <a:t>buňky tabulky.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smtClean="0">
              <a:ln>
                <a:noFill/>
              </a:ln>
              <a:solidFill>
                <a:schemeClr val="tx1"/>
              </a:solidFill>
              <a:effectLst/>
              <a:latin typeface="Trebuchet MS" panose="020B0603020202020204" pitchFamily="34" charset="0"/>
            </a:endParaRPr>
          </a:p>
        </p:txBody>
      </p:sp>
    </p:spTree>
    <p:extLst>
      <p:ext uri="{BB962C8B-B14F-4D97-AF65-F5344CB8AC3E}">
        <p14:creationId xmlns:p14="http://schemas.microsoft.com/office/powerpoint/2010/main" val="677721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úkol</a:t>
            </a:r>
            <a:endParaRPr lang="cs-CZ" dirty="0"/>
          </a:p>
        </p:txBody>
      </p:sp>
      <p:sp>
        <p:nvSpPr>
          <p:cNvPr id="3" name="Zástupný symbol pro text 2"/>
          <p:cNvSpPr>
            <a:spLocks noGrp="1"/>
          </p:cNvSpPr>
          <p:nvPr>
            <p:ph type="body" idx="1"/>
          </p:nvPr>
        </p:nvSpPr>
        <p:spPr/>
        <p:txBody>
          <a:bodyPr/>
          <a:lstStyle/>
          <a:p>
            <a:r>
              <a:rPr lang="cs-CZ" dirty="0" smtClean="0"/>
              <a:t>Vytvořte tabulku, ve které bude zobrazen váš týdenní školní rozvrh</a:t>
            </a:r>
            <a:endParaRPr lang="cs-CZ" dirty="0"/>
          </a:p>
        </p:txBody>
      </p:sp>
    </p:spTree>
    <p:extLst>
      <p:ext uri="{BB962C8B-B14F-4D97-AF65-F5344CB8AC3E}">
        <p14:creationId xmlns:p14="http://schemas.microsoft.com/office/powerpoint/2010/main" val="4038632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Tvorba zkušební stránky</a:t>
            </a:r>
            <a:endParaRPr lang="cs-CZ" dirty="0"/>
          </a:p>
        </p:txBody>
      </p:sp>
      <p:sp>
        <p:nvSpPr>
          <p:cNvPr id="3" name="Zástupný symbol pro text 2"/>
          <p:cNvSpPr>
            <a:spLocks noGrp="1"/>
          </p:cNvSpPr>
          <p:nvPr>
            <p:ph type="body" idx="1"/>
          </p:nvPr>
        </p:nvSpPr>
        <p:spPr/>
        <p:txBody>
          <a:bodyPr/>
          <a:lstStyle/>
          <a:p>
            <a:r>
              <a:rPr lang="cs-CZ" dirty="0" smtClean="0"/>
              <a:t>struktura</a:t>
            </a:r>
            <a:endParaRPr lang="cs-CZ" dirty="0"/>
          </a:p>
        </p:txBody>
      </p:sp>
    </p:spTree>
    <p:extLst>
      <p:ext uri="{BB962C8B-B14F-4D97-AF65-F5344CB8AC3E}">
        <p14:creationId xmlns:p14="http://schemas.microsoft.com/office/powerpoint/2010/main" val="2185361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zkušební stránka</a:t>
            </a:r>
            <a:endParaRPr lang="cs-CZ" dirty="0"/>
          </a:p>
        </p:txBody>
      </p:sp>
      <p:sp>
        <p:nvSpPr>
          <p:cNvPr id="3" name="Zástupný symbol pro obsah 2"/>
          <p:cNvSpPr>
            <a:spLocks noGrp="1"/>
          </p:cNvSpPr>
          <p:nvPr>
            <p:ph sz="half" idx="1"/>
          </p:nvPr>
        </p:nvSpPr>
        <p:spPr>
          <a:xfrm>
            <a:off x="677334" y="1420359"/>
            <a:ext cx="4184035" cy="1649412"/>
          </a:xfrm>
        </p:spPr>
        <p:txBody>
          <a:bodyPr>
            <a:normAutofit fontScale="62500" lnSpcReduction="20000"/>
          </a:bodyPr>
          <a:lstStyle/>
          <a:p>
            <a:pPr marL="0" indent="0">
              <a:buNone/>
            </a:pPr>
            <a:r>
              <a:rPr lang="cs-CZ" dirty="0" smtClean="0"/>
              <a:t>Menu</a:t>
            </a:r>
          </a:p>
          <a:p>
            <a:r>
              <a:rPr lang="cs-CZ" dirty="0" smtClean="0"/>
              <a:t>Úvod</a:t>
            </a:r>
          </a:p>
          <a:p>
            <a:r>
              <a:rPr lang="cs-CZ" dirty="0" smtClean="0">
                <a:hlinkClick r:id="rId2" action="ppaction://hlinksldjump"/>
              </a:rPr>
              <a:t>Moje koníčky</a:t>
            </a:r>
            <a:endParaRPr lang="cs-CZ" dirty="0" smtClean="0"/>
          </a:p>
          <a:p>
            <a:r>
              <a:rPr lang="cs-CZ" dirty="0" smtClean="0">
                <a:hlinkClick r:id="rId3" action="ppaction://hlinksldjump"/>
              </a:rPr>
              <a:t>Mé oblíbené vědy</a:t>
            </a:r>
            <a:endParaRPr lang="cs-CZ" dirty="0" smtClean="0"/>
          </a:p>
          <a:p>
            <a:r>
              <a:rPr lang="cs-CZ" dirty="0" smtClean="0">
                <a:hlinkClick r:id="rId4"/>
              </a:rPr>
              <a:t>Moje škola</a:t>
            </a:r>
            <a:endParaRPr lang="cs-CZ" dirty="0" smtClean="0"/>
          </a:p>
          <a:p>
            <a:r>
              <a:rPr lang="cs-CZ" dirty="0" smtClean="0">
                <a:hlinkClick r:id="rId5" action="ppaction://hlinksldjump"/>
              </a:rPr>
              <a:t>Můj rozvrh hodin</a:t>
            </a:r>
            <a:endParaRPr lang="cs-CZ" dirty="0" smtClean="0"/>
          </a:p>
          <a:p>
            <a:endParaRPr lang="cs-CZ" dirty="0" smtClean="0"/>
          </a:p>
          <a:p>
            <a:endParaRPr lang="cs-CZ" dirty="0"/>
          </a:p>
        </p:txBody>
      </p:sp>
      <p:sp>
        <p:nvSpPr>
          <p:cNvPr id="4" name="Zástupný symbol pro obsah 3"/>
          <p:cNvSpPr>
            <a:spLocks noGrp="1"/>
          </p:cNvSpPr>
          <p:nvPr>
            <p:ph sz="half" idx="2"/>
          </p:nvPr>
        </p:nvSpPr>
        <p:spPr>
          <a:xfrm>
            <a:off x="677334" y="3921578"/>
            <a:ext cx="8482368" cy="1455965"/>
          </a:xfrm>
        </p:spPr>
        <p:txBody>
          <a:bodyPr>
            <a:normAutofit fontScale="62500" lnSpcReduction="20000"/>
          </a:bodyPr>
          <a:lstStyle/>
          <a:p>
            <a:pPr marL="0" indent="0">
              <a:buNone/>
            </a:pPr>
            <a:r>
              <a:rPr lang="cs-CZ" noProof="1" smtClean="0"/>
              <a:t>Lorem ipsum dolor sit amet, consectetur adipiscing elit. In tortor augue, placerat ut nibh non, consequat posuere nunc. Mauris eu mi a felis aliquam imperdiet ac eu turpis. Donec vitae lectus lorem. Aenean eros est, fermentum at sodales at, lacinia pellentesque sapien. Donec sagittis ac risus quis molestie. Nullam euismod commodo neque, nec posuere tellus accumsan a. Praesent sed nisi fringilla ipsum ultrices mattis iaculis fermentum odio. Vestibulum aliquam eros nec arcu fringilla vestibulum. Nam a rhoncus orci. Phasellus cursus scelerisque orci, quis pulvinar erat interdum a. Duis dignissim posuere euismod. Duis elementum varius blandit.</a:t>
            </a:r>
          </a:p>
          <a:p>
            <a:pPr marL="0" indent="0">
              <a:buNone/>
            </a:pPr>
            <a:r>
              <a:rPr lang="cs-CZ" noProof="1" smtClean="0"/>
              <a:t>Fusce a dignissim orci. Phasellus cursus euismod dictum. Fusce vestibulum elit a dictum egestas. Lorem ipsum dolor sit amet, consectetur adipiscing elit. Class aptent taciti sociosqu ad litora torquent per conubia nostra, per inceptos himenaeos. Sed sollicitudin augue eget malesuada placerat. Ut ornare ut ligula vitae posuere. Vestibulum a quam vitae elit iaculis imperdiet nec eget dolor.</a:t>
            </a:r>
          </a:p>
          <a:p>
            <a:endParaRPr lang="cs-CZ" dirty="0"/>
          </a:p>
        </p:txBody>
      </p:sp>
      <p:sp>
        <p:nvSpPr>
          <p:cNvPr id="5" name="Nadpis 1"/>
          <p:cNvSpPr txBox="1">
            <a:spLocks/>
          </p:cNvSpPr>
          <p:nvPr/>
        </p:nvSpPr>
        <p:spPr>
          <a:xfrm>
            <a:off x="734484" y="3206182"/>
            <a:ext cx="8596668" cy="57898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sz="2800" dirty="0" smtClean="0"/>
              <a:t>Úvod</a:t>
            </a:r>
            <a:endParaRPr lang="cs-CZ" sz="2800" dirty="0"/>
          </a:p>
        </p:txBody>
      </p:sp>
      <p:sp>
        <p:nvSpPr>
          <p:cNvPr id="6" name="Zástupný symbol pro obsah 3"/>
          <p:cNvSpPr txBox="1">
            <a:spLocks/>
          </p:cNvSpPr>
          <p:nvPr/>
        </p:nvSpPr>
        <p:spPr>
          <a:xfrm>
            <a:off x="791634" y="5649685"/>
            <a:ext cx="8482368" cy="51162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cs-CZ" sz="1200" dirty="0" smtClean="0"/>
              <a:t>© 2014, Gymnázium Svitavy</a:t>
            </a:r>
            <a:endParaRPr lang="cs-CZ" sz="1200" dirty="0"/>
          </a:p>
        </p:txBody>
      </p:sp>
    </p:spTree>
    <p:extLst>
      <p:ext uri="{BB962C8B-B14F-4D97-AF65-F5344CB8AC3E}">
        <p14:creationId xmlns:p14="http://schemas.microsoft.com/office/powerpoint/2010/main" val="29787469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zkušební stránka</a:t>
            </a:r>
            <a:endParaRPr lang="cs-CZ" dirty="0"/>
          </a:p>
        </p:txBody>
      </p:sp>
      <p:sp>
        <p:nvSpPr>
          <p:cNvPr id="3" name="Zástupný symbol pro obsah 2"/>
          <p:cNvSpPr>
            <a:spLocks noGrp="1"/>
          </p:cNvSpPr>
          <p:nvPr>
            <p:ph sz="half" idx="1"/>
          </p:nvPr>
        </p:nvSpPr>
        <p:spPr>
          <a:xfrm>
            <a:off x="677334" y="1420359"/>
            <a:ext cx="4184035" cy="1649412"/>
          </a:xfrm>
        </p:spPr>
        <p:txBody>
          <a:bodyPr>
            <a:normAutofit fontScale="62500" lnSpcReduction="20000"/>
          </a:bodyPr>
          <a:lstStyle/>
          <a:p>
            <a:pPr marL="0" indent="0">
              <a:buNone/>
            </a:pPr>
            <a:r>
              <a:rPr lang="cs-CZ" dirty="0" smtClean="0"/>
              <a:t>Menu</a:t>
            </a:r>
          </a:p>
          <a:p>
            <a:r>
              <a:rPr lang="cs-CZ" dirty="0" smtClean="0">
                <a:hlinkClick r:id="rId2" action="ppaction://hlinksldjump"/>
              </a:rPr>
              <a:t>Úvod</a:t>
            </a:r>
            <a:endParaRPr lang="cs-CZ" dirty="0" smtClean="0"/>
          </a:p>
          <a:p>
            <a:r>
              <a:rPr lang="cs-CZ" dirty="0" smtClean="0"/>
              <a:t>Moje koníčky</a:t>
            </a:r>
          </a:p>
          <a:p>
            <a:r>
              <a:rPr lang="cs-CZ" dirty="0" smtClean="0">
                <a:hlinkClick r:id="rId3" action="ppaction://hlinksldjump"/>
              </a:rPr>
              <a:t>Mé oblíbené vědy</a:t>
            </a:r>
            <a:endParaRPr lang="cs-CZ" dirty="0" smtClean="0"/>
          </a:p>
          <a:p>
            <a:r>
              <a:rPr lang="cs-CZ" dirty="0" smtClean="0">
                <a:hlinkClick r:id="rId4"/>
              </a:rPr>
              <a:t>Moje škola</a:t>
            </a:r>
            <a:endParaRPr lang="cs-CZ" dirty="0" smtClean="0"/>
          </a:p>
          <a:p>
            <a:r>
              <a:rPr lang="cs-CZ" dirty="0" smtClean="0">
                <a:hlinkClick r:id="rId5" action="ppaction://hlinksldjump"/>
              </a:rPr>
              <a:t>Můj rozvrh hodin</a:t>
            </a:r>
            <a:endParaRPr lang="cs-CZ" dirty="0" smtClean="0"/>
          </a:p>
          <a:p>
            <a:endParaRPr lang="cs-CZ" dirty="0" smtClean="0"/>
          </a:p>
          <a:p>
            <a:endParaRPr lang="cs-CZ" dirty="0"/>
          </a:p>
        </p:txBody>
      </p:sp>
      <p:pic>
        <p:nvPicPr>
          <p:cNvPr id="7" name="Zástupný symbol pro obsah 6">
            <a:hlinkClick r:id="rId6" action="ppaction://hlinksldjump"/>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1537781" y="3927587"/>
            <a:ext cx="820106" cy="835932"/>
          </a:xfrm>
        </p:spPr>
      </p:pic>
      <p:sp>
        <p:nvSpPr>
          <p:cNvPr id="5" name="Nadpis 1"/>
          <p:cNvSpPr txBox="1">
            <a:spLocks/>
          </p:cNvSpPr>
          <p:nvPr/>
        </p:nvSpPr>
        <p:spPr>
          <a:xfrm>
            <a:off x="734484" y="3206182"/>
            <a:ext cx="8596668" cy="57898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sz="2800" dirty="0" smtClean="0"/>
              <a:t>Moje koníčky</a:t>
            </a:r>
            <a:endParaRPr lang="cs-CZ" sz="2800" dirty="0"/>
          </a:p>
        </p:txBody>
      </p:sp>
      <p:sp>
        <p:nvSpPr>
          <p:cNvPr id="6" name="Zástupný symbol pro obsah 3"/>
          <p:cNvSpPr txBox="1">
            <a:spLocks/>
          </p:cNvSpPr>
          <p:nvPr/>
        </p:nvSpPr>
        <p:spPr>
          <a:xfrm>
            <a:off x="791634" y="5649685"/>
            <a:ext cx="8482368" cy="51162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cs-CZ" sz="1200" dirty="0" smtClean="0"/>
              <a:t>© 2014, Gymnázium Svitavy</a:t>
            </a:r>
            <a:endParaRPr lang="cs-CZ" sz="1200" dirty="0"/>
          </a:p>
        </p:txBody>
      </p:sp>
      <p:pic>
        <p:nvPicPr>
          <p:cNvPr id="8" name="Obrázek 7">
            <a:hlinkClick r:id="rId8" action="ppaction://hlinksldjump"/>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37781" y="5026250"/>
            <a:ext cx="723184" cy="623435"/>
          </a:xfrm>
          <a:prstGeom prst="rect">
            <a:avLst/>
          </a:prstGeom>
        </p:spPr>
      </p:pic>
    </p:spTree>
    <p:extLst>
      <p:ext uri="{BB962C8B-B14F-4D97-AF65-F5344CB8AC3E}">
        <p14:creationId xmlns:p14="http://schemas.microsoft.com/office/powerpoint/2010/main" val="3857374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pic>
        <p:nvPicPr>
          <p:cNvPr id="2" name="Zástupný symbol pro obsah 6">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4926" y="0"/>
            <a:ext cx="6572076" cy="6698901"/>
          </a:xfrm>
          <a:prstGeom prst="rect">
            <a:avLst/>
          </a:prstGeom>
        </p:spPr>
      </p:pic>
    </p:spTree>
    <p:extLst>
      <p:ext uri="{BB962C8B-B14F-4D97-AF65-F5344CB8AC3E}">
        <p14:creationId xmlns:p14="http://schemas.microsoft.com/office/powerpoint/2010/main" val="614787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pic>
        <p:nvPicPr>
          <p:cNvPr id="3" name="Obrázek 2">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7607" y="157859"/>
            <a:ext cx="7576336" cy="6531330"/>
          </a:xfrm>
          <a:prstGeom prst="rect">
            <a:avLst/>
          </a:prstGeom>
        </p:spPr>
      </p:pic>
    </p:spTree>
    <p:extLst>
      <p:ext uri="{BB962C8B-B14F-4D97-AF65-F5344CB8AC3E}">
        <p14:creationId xmlns:p14="http://schemas.microsoft.com/office/powerpoint/2010/main" val="1461204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zkušební stránka</a:t>
            </a:r>
            <a:endParaRPr lang="cs-CZ" dirty="0"/>
          </a:p>
        </p:txBody>
      </p:sp>
      <p:sp>
        <p:nvSpPr>
          <p:cNvPr id="3" name="Zástupný symbol pro obsah 2"/>
          <p:cNvSpPr>
            <a:spLocks noGrp="1"/>
          </p:cNvSpPr>
          <p:nvPr>
            <p:ph sz="half" idx="1"/>
          </p:nvPr>
        </p:nvSpPr>
        <p:spPr>
          <a:xfrm>
            <a:off x="677334" y="1420359"/>
            <a:ext cx="4184035" cy="1649412"/>
          </a:xfrm>
        </p:spPr>
        <p:txBody>
          <a:bodyPr>
            <a:normAutofit fontScale="62500" lnSpcReduction="20000"/>
          </a:bodyPr>
          <a:lstStyle/>
          <a:p>
            <a:pPr marL="0" indent="0">
              <a:buNone/>
            </a:pPr>
            <a:r>
              <a:rPr lang="cs-CZ" dirty="0" smtClean="0"/>
              <a:t>Menu</a:t>
            </a:r>
          </a:p>
          <a:p>
            <a:r>
              <a:rPr lang="cs-CZ" dirty="0" smtClean="0">
                <a:hlinkClick r:id="rId2" action="ppaction://hlinksldjump"/>
              </a:rPr>
              <a:t>Úvod</a:t>
            </a:r>
            <a:endParaRPr lang="cs-CZ" dirty="0" smtClean="0"/>
          </a:p>
          <a:p>
            <a:r>
              <a:rPr lang="cs-CZ" dirty="0" smtClean="0">
                <a:hlinkClick r:id="rId3" action="ppaction://hlinksldjump"/>
              </a:rPr>
              <a:t>Moje koníčky</a:t>
            </a:r>
            <a:endParaRPr lang="cs-CZ" dirty="0" smtClean="0"/>
          </a:p>
          <a:p>
            <a:r>
              <a:rPr lang="cs-CZ" dirty="0" smtClean="0"/>
              <a:t>Mé oblíbené vědy</a:t>
            </a:r>
          </a:p>
          <a:p>
            <a:r>
              <a:rPr lang="cs-CZ" dirty="0" smtClean="0">
                <a:hlinkClick r:id="rId4"/>
              </a:rPr>
              <a:t>Moje škola</a:t>
            </a:r>
            <a:endParaRPr lang="cs-CZ" dirty="0" smtClean="0"/>
          </a:p>
          <a:p>
            <a:r>
              <a:rPr lang="cs-CZ" dirty="0" smtClean="0">
                <a:hlinkClick r:id="rId5" action="ppaction://hlinksldjump"/>
              </a:rPr>
              <a:t>Můj rozvrh hodin</a:t>
            </a:r>
            <a:endParaRPr lang="cs-CZ" dirty="0" smtClean="0"/>
          </a:p>
          <a:p>
            <a:endParaRPr lang="cs-CZ" dirty="0" smtClean="0"/>
          </a:p>
          <a:p>
            <a:endParaRPr lang="cs-CZ" dirty="0"/>
          </a:p>
        </p:txBody>
      </p:sp>
      <p:sp>
        <p:nvSpPr>
          <p:cNvPr id="5" name="Nadpis 1"/>
          <p:cNvSpPr txBox="1">
            <a:spLocks/>
          </p:cNvSpPr>
          <p:nvPr/>
        </p:nvSpPr>
        <p:spPr>
          <a:xfrm>
            <a:off x="734484" y="3206182"/>
            <a:ext cx="8596668" cy="57898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sz="2800" dirty="0" smtClean="0"/>
              <a:t>Mé oblíbené vědy</a:t>
            </a:r>
            <a:endParaRPr lang="cs-CZ" sz="2800" dirty="0"/>
          </a:p>
        </p:txBody>
      </p:sp>
      <p:sp>
        <p:nvSpPr>
          <p:cNvPr id="6" name="Zástupný symbol pro obsah 3"/>
          <p:cNvSpPr txBox="1">
            <a:spLocks/>
          </p:cNvSpPr>
          <p:nvPr/>
        </p:nvSpPr>
        <p:spPr>
          <a:xfrm>
            <a:off x="791634" y="5649685"/>
            <a:ext cx="8482368" cy="51162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cs-CZ" sz="1200" dirty="0" smtClean="0"/>
              <a:t>© 2014, Gymnázium Svitavy</a:t>
            </a:r>
            <a:endParaRPr lang="cs-CZ" sz="1200" dirty="0"/>
          </a:p>
        </p:txBody>
      </p:sp>
      <p:pic>
        <p:nvPicPr>
          <p:cNvPr id="8" name="Zástupný symbol pro obsah 7">
            <a:hlinkClick r:id="rId6" action="ppaction://hlinksldjump"/>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1223938" y="3933492"/>
            <a:ext cx="1144522" cy="846737"/>
          </a:xfrm>
        </p:spPr>
      </p:pic>
      <p:pic>
        <p:nvPicPr>
          <p:cNvPr id="9" name="Obrázek 8">
            <a:hlinkClick r:id="rId8" action="ppaction://hlinksldjump"/>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83770" y="5099502"/>
            <a:ext cx="1102546" cy="1100366"/>
          </a:xfrm>
          <a:prstGeom prst="rect">
            <a:avLst/>
          </a:prstGeom>
        </p:spPr>
      </p:pic>
    </p:spTree>
    <p:extLst>
      <p:ext uri="{BB962C8B-B14F-4D97-AF65-F5344CB8AC3E}">
        <p14:creationId xmlns:p14="http://schemas.microsoft.com/office/powerpoint/2010/main" val="34786455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pic>
        <p:nvPicPr>
          <p:cNvPr id="5" name="Zástupný symbol pro obsah 7">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4176" y="0"/>
            <a:ext cx="8935412" cy="6610571"/>
          </a:xfrm>
          <a:prstGeom prst="rect">
            <a:avLst/>
          </a:prstGeom>
        </p:spPr>
      </p:pic>
    </p:spTree>
    <p:extLst>
      <p:ext uri="{BB962C8B-B14F-4D97-AF65-F5344CB8AC3E}">
        <p14:creationId xmlns:p14="http://schemas.microsoft.com/office/powerpoint/2010/main" val="2827972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html</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42149217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pic>
        <p:nvPicPr>
          <p:cNvPr id="3" name="Obrázek 2">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4439" y="81863"/>
            <a:ext cx="6789561" cy="6776137"/>
          </a:xfrm>
          <a:prstGeom prst="rect">
            <a:avLst/>
          </a:prstGeom>
        </p:spPr>
      </p:pic>
    </p:spTree>
    <p:extLst>
      <p:ext uri="{BB962C8B-B14F-4D97-AF65-F5344CB8AC3E}">
        <p14:creationId xmlns:p14="http://schemas.microsoft.com/office/powerpoint/2010/main" val="630816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zkušební stránka</a:t>
            </a:r>
            <a:endParaRPr lang="cs-CZ" dirty="0"/>
          </a:p>
        </p:txBody>
      </p:sp>
      <p:sp>
        <p:nvSpPr>
          <p:cNvPr id="3" name="Zástupný symbol pro obsah 2"/>
          <p:cNvSpPr>
            <a:spLocks noGrp="1"/>
          </p:cNvSpPr>
          <p:nvPr>
            <p:ph sz="half" idx="1"/>
          </p:nvPr>
        </p:nvSpPr>
        <p:spPr>
          <a:xfrm>
            <a:off x="677334" y="1420359"/>
            <a:ext cx="4184035" cy="1649412"/>
          </a:xfrm>
        </p:spPr>
        <p:txBody>
          <a:bodyPr>
            <a:normAutofit fontScale="62500" lnSpcReduction="20000"/>
          </a:bodyPr>
          <a:lstStyle/>
          <a:p>
            <a:pPr marL="0" indent="0">
              <a:buNone/>
            </a:pPr>
            <a:r>
              <a:rPr lang="cs-CZ" dirty="0" smtClean="0"/>
              <a:t>Menu</a:t>
            </a:r>
          </a:p>
          <a:p>
            <a:r>
              <a:rPr lang="cs-CZ" dirty="0" smtClean="0">
                <a:hlinkClick r:id="rId2" action="ppaction://hlinksldjump"/>
              </a:rPr>
              <a:t>Úvod</a:t>
            </a:r>
            <a:endParaRPr lang="cs-CZ" dirty="0" smtClean="0"/>
          </a:p>
          <a:p>
            <a:r>
              <a:rPr lang="cs-CZ" dirty="0" smtClean="0">
                <a:hlinkClick r:id="rId3" action="ppaction://hlinksldjump"/>
              </a:rPr>
              <a:t>Moje koníčky</a:t>
            </a:r>
            <a:endParaRPr lang="cs-CZ" dirty="0" smtClean="0"/>
          </a:p>
          <a:p>
            <a:r>
              <a:rPr lang="cs-CZ" dirty="0" smtClean="0">
                <a:hlinkClick r:id="rId4" action="ppaction://hlinksldjump"/>
              </a:rPr>
              <a:t>Mé oblíbené vědy</a:t>
            </a:r>
            <a:endParaRPr lang="cs-CZ" dirty="0" smtClean="0"/>
          </a:p>
          <a:p>
            <a:r>
              <a:rPr lang="cs-CZ" dirty="0" smtClean="0">
                <a:hlinkClick r:id="rId5"/>
              </a:rPr>
              <a:t>Moje škola</a:t>
            </a:r>
            <a:endParaRPr lang="cs-CZ" dirty="0" smtClean="0"/>
          </a:p>
          <a:p>
            <a:r>
              <a:rPr lang="cs-CZ" dirty="0" smtClean="0"/>
              <a:t>Můj rozvrh hodin</a:t>
            </a:r>
          </a:p>
          <a:p>
            <a:endParaRPr lang="cs-CZ" dirty="0" smtClean="0"/>
          </a:p>
          <a:p>
            <a:endParaRPr lang="cs-CZ" dirty="0"/>
          </a:p>
        </p:txBody>
      </p:sp>
      <p:sp>
        <p:nvSpPr>
          <p:cNvPr id="5" name="Nadpis 1"/>
          <p:cNvSpPr txBox="1">
            <a:spLocks/>
          </p:cNvSpPr>
          <p:nvPr/>
        </p:nvSpPr>
        <p:spPr>
          <a:xfrm>
            <a:off x="734484" y="3206182"/>
            <a:ext cx="8596668" cy="57898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sz="2800" dirty="0" smtClean="0"/>
              <a:t>Můj rozvrh hodin</a:t>
            </a:r>
            <a:endParaRPr lang="cs-CZ" sz="2800" dirty="0"/>
          </a:p>
        </p:txBody>
      </p:sp>
      <p:sp>
        <p:nvSpPr>
          <p:cNvPr id="6" name="Zástupný symbol pro obsah 3"/>
          <p:cNvSpPr txBox="1">
            <a:spLocks/>
          </p:cNvSpPr>
          <p:nvPr/>
        </p:nvSpPr>
        <p:spPr>
          <a:xfrm>
            <a:off x="734484" y="6346371"/>
            <a:ext cx="8482368" cy="51162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cs-CZ" sz="1200" dirty="0" smtClean="0"/>
              <a:t>© 2014, Gymnázium Svitavy</a:t>
            </a:r>
            <a:endParaRPr lang="cs-CZ" sz="1200" dirty="0"/>
          </a:p>
        </p:txBody>
      </p:sp>
      <p:graphicFrame>
        <p:nvGraphicFramePr>
          <p:cNvPr id="8" name="Zástupný symbol pro obsah 7"/>
          <p:cNvGraphicFramePr>
            <a:graphicFrameLocks noGrp="1"/>
          </p:cNvGraphicFramePr>
          <p:nvPr>
            <p:ph sz="half" idx="2"/>
            <p:extLst>
              <p:ext uri="{D42A27DB-BD31-4B8C-83A1-F6EECF244321}">
                <p14:modId xmlns:p14="http://schemas.microsoft.com/office/powerpoint/2010/main" val="2167254229"/>
              </p:ext>
            </p:extLst>
          </p:nvPr>
        </p:nvGraphicFramePr>
        <p:xfrm>
          <a:off x="830946" y="3921577"/>
          <a:ext cx="8289444" cy="2194560"/>
        </p:xfrm>
        <a:graphic>
          <a:graphicData uri="http://schemas.openxmlformats.org/drawingml/2006/table">
            <a:tbl>
              <a:tblPr firstRow="1" bandRow="1">
                <a:tableStyleId>{5C22544A-7EE6-4342-B048-85BDC9FD1C3A}</a:tableStyleId>
              </a:tblPr>
              <a:tblGrid>
                <a:gridCol w="690787"/>
                <a:gridCol w="690787"/>
                <a:gridCol w="690787"/>
                <a:gridCol w="690787"/>
                <a:gridCol w="690787"/>
                <a:gridCol w="690787"/>
                <a:gridCol w="690787"/>
                <a:gridCol w="690787"/>
                <a:gridCol w="690787"/>
                <a:gridCol w="690787"/>
                <a:gridCol w="690787"/>
                <a:gridCol w="690787"/>
              </a:tblGrid>
              <a:tr h="274343">
                <a:tc>
                  <a:txBody>
                    <a:bodyPr/>
                    <a:lstStyle/>
                    <a:p>
                      <a:pPr algn="ctr"/>
                      <a:endParaRPr lang="cs-CZ" dirty="0"/>
                    </a:p>
                  </a:txBody>
                  <a:tcPr/>
                </a:tc>
                <a:tc>
                  <a:txBody>
                    <a:bodyPr/>
                    <a:lstStyle/>
                    <a:p>
                      <a:pPr algn="ctr"/>
                      <a:r>
                        <a:rPr lang="cs-CZ" dirty="0" smtClean="0"/>
                        <a:t>0</a:t>
                      </a:r>
                      <a:endParaRPr lang="cs-CZ" dirty="0"/>
                    </a:p>
                  </a:txBody>
                  <a:tcPr/>
                </a:tc>
                <a:tc>
                  <a:txBody>
                    <a:bodyPr/>
                    <a:lstStyle/>
                    <a:p>
                      <a:pPr algn="ctr"/>
                      <a:r>
                        <a:rPr lang="cs-CZ" dirty="0" smtClean="0"/>
                        <a:t>1</a:t>
                      </a:r>
                      <a:endParaRPr lang="cs-CZ" dirty="0"/>
                    </a:p>
                  </a:txBody>
                  <a:tcPr/>
                </a:tc>
                <a:tc>
                  <a:txBody>
                    <a:bodyPr/>
                    <a:lstStyle/>
                    <a:p>
                      <a:pPr algn="ctr"/>
                      <a:r>
                        <a:rPr lang="cs-CZ" dirty="0" smtClean="0"/>
                        <a:t>2</a:t>
                      </a:r>
                      <a:endParaRPr lang="cs-CZ" dirty="0"/>
                    </a:p>
                  </a:txBody>
                  <a:tcPr/>
                </a:tc>
                <a:tc>
                  <a:txBody>
                    <a:bodyPr/>
                    <a:lstStyle/>
                    <a:p>
                      <a:pPr algn="ctr"/>
                      <a:r>
                        <a:rPr lang="cs-CZ" dirty="0" smtClean="0"/>
                        <a:t>3</a:t>
                      </a:r>
                      <a:endParaRPr lang="cs-CZ" dirty="0"/>
                    </a:p>
                  </a:txBody>
                  <a:tcPr/>
                </a:tc>
                <a:tc>
                  <a:txBody>
                    <a:bodyPr/>
                    <a:lstStyle/>
                    <a:p>
                      <a:pPr algn="ctr"/>
                      <a:r>
                        <a:rPr lang="cs-CZ" dirty="0" smtClean="0"/>
                        <a:t>4</a:t>
                      </a:r>
                      <a:endParaRPr lang="cs-CZ" dirty="0"/>
                    </a:p>
                  </a:txBody>
                  <a:tcPr/>
                </a:tc>
                <a:tc>
                  <a:txBody>
                    <a:bodyPr/>
                    <a:lstStyle/>
                    <a:p>
                      <a:pPr algn="ctr"/>
                      <a:r>
                        <a:rPr lang="cs-CZ" dirty="0" smtClean="0"/>
                        <a:t>5</a:t>
                      </a:r>
                      <a:endParaRPr lang="cs-CZ" dirty="0"/>
                    </a:p>
                  </a:txBody>
                  <a:tcPr/>
                </a:tc>
                <a:tc>
                  <a:txBody>
                    <a:bodyPr/>
                    <a:lstStyle/>
                    <a:p>
                      <a:pPr algn="ctr"/>
                      <a:r>
                        <a:rPr lang="cs-CZ" dirty="0" smtClean="0"/>
                        <a:t>6</a:t>
                      </a:r>
                      <a:endParaRPr lang="cs-CZ" dirty="0"/>
                    </a:p>
                  </a:txBody>
                  <a:tcPr/>
                </a:tc>
                <a:tc>
                  <a:txBody>
                    <a:bodyPr/>
                    <a:lstStyle/>
                    <a:p>
                      <a:pPr algn="ctr"/>
                      <a:r>
                        <a:rPr lang="cs-CZ" dirty="0" smtClean="0"/>
                        <a:t>7</a:t>
                      </a:r>
                      <a:endParaRPr lang="cs-CZ" dirty="0"/>
                    </a:p>
                  </a:txBody>
                  <a:tcPr/>
                </a:tc>
                <a:tc>
                  <a:txBody>
                    <a:bodyPr/>
                    <a:lstStyle/>
                    <a:p>
                      <a:pPr algn="ctr"/>
                      <a:r>
                        <a:rPr lang="cs-CZ" dirty="0" smtClean="0"/>
                        <a:t>8</a:t>
                      </a:r>
                      <a:endParaRPr lang="cs-CZ" dirty="0"/>
                    </a:p>
                  </a:txBody>
                  <a:tcPr/>
                </a:tc>
                <a:tc>
                  <a:txBody>
                    <a:bodyPr/>
                    <a:lstStyle/>
                    <a:p>
                      <a:pPr algn="ctr"/>
                      <a:r>
                        <a:rPr lang="cs-CZ" dirty="0" smtClean="0"/>
                        <a:t>9</a:t>
                      </a:r>
                      <a:endParaRPr lang="cs-CZ" dirty="0"/>
                    </a:p>
                  </a:txBody>
                  <a:tcPr/>
                </a:tc>
                <a:tc>
                  <a:txBody>
                    <a:bodyPr/>
                    <a:lstStyle/>
                    <a:p>
                      <a:pPr algn="ctr"/>
                      <a:r>
                        <a:rPr lang="cs-CZ" dirty="0" smtClean="0"/>
                        <a:t>10</a:t>
                      </a:r>
                      <a:endParaRPr lang="cs-CZ" dirty="0"/>
                    </a:p>
                  </a:txBody>
                  <a:tcPr/>
                </a:tc>
              </a:tr>
              <a:tr h="274343">
                <a:tc>
                  <a:txBody>
                    <a:bodyPr/>
                    <a:lstStyle/>
                    <a:p>
                      <a:r>
                        <a:rPr lang="cs-CZ" dirty="0" smtClean="0"/>
                        <a:t>Po</a:t>
                      </a:r>
                      <a:endParaRPr lang="cs-CZ" dirty="0"/>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r>
              <a:tr h="274343">
                <a:tc>
                  <a:txBody>
                    <a:bodyPr/>
                    <a:lstStyle/>
                    <a:p>
                      <a:r>
                        <a:rPr lang="cs-CZ" dirty="0" smtClean="0"/>
                        <a:t>Út</a:t>
                      </a:r>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r>
              <a:tr h="274343">
                <a:tc>
                  <a:txBody>
                    <a:bodyPr/>
                    <a:lstStyle/>
                    <a:p>
                      <a:r>
                        <a:rPr lang="cs-CZ" dirty="0" smtClean="0"/>
                        <a:t>St</a:t>
                      </a:r>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r>
              <a:tr h="274343">
                <a:tc>
                  <a:txBody>
                    <a:bodyPr/>
                    <a:lstStyle/>
                    <a:p>
                      <a:r>
                        <a:rPr lang="cs-CZ" dirty="0" smtClean="0"/>
                        <a:t>Čt</a:t>
                      </a:r>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r>
              <a:tr h="274343">
                <a:tc>
                  <a:txBody>
                    <a:bodyPr/>
                    <a:lstStyle/>
                    <a:p>
                      <a:r>
                        <a:rPr lang="cs-CZ" dirty="0" smtClean="0"/>
                        <a:t>Pá</a:t>
                      </a:r>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a:p>
                  </a:txBody>
                  <a:tcPr/>
                </a:tc>
                <a:tc>
                  <a:txBody>
                    <a:bodyPr/>
                    <a:lstStyle/>
                    <a:p>
                      <a:endParaRPr lang="cs-CZ" dirty="0"/>
                    </a:p>
                  </a:txBody>
                  <a:tcPr/>
                </a:tc>
              </a:tr>
            </a:tbl>
          </a:graphicData>
        </a:graphic>
      </p:graphicFrame>
    </p:spTree>
    <p:extLst>
      <p:ext uri="{BB962C8B-B14F-4D97-AF65-F5344CB8AC3E}">
        <p14:creationId xmlns:p14="http://schemas.microsoft.com/office/powerpoint/2010/main" val="302553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Zdroje</a:t>
            </a:r>
            <a:endParaRPr lang="cs-CZ" dirty="0"/>
          </a:p>
        </p:txBody>
      </p:sp>
      <p:sp>
        <p:nvSpPr>
          <p:cNvPr id="3" name="Zástupný symbol pro text 2"/>
          <p:cNvSpPr>
            <a:spLocks noGrp="1"/>
          </p:cNvSpPr>
          <p:nvPr>
            <p:ph type="body" idx="1"/>
          </p:nvPr>
        </p:nvSpPr>
        <p:spPr/>
        <p:txBody>
          <a:bodyPr/>
          <a:lstStyle/>
          <a:p>
            <a:r>
              <a:rPr lang="cs-CZ" dirty="0" smtClean="0"/>
              <a:t>Klipart MS Office 2013</a:t>
            </a:r>
            <a:endParaRPr lang="cs-CZ" dirty="0"/>
          </a:p>
        </p:txBody>
      </p:sp>
    </p:spTree>
    <p:extLst>
      <p:ext uri="{BB962C8B-B14F-4D97-AF65-F5344CB8AC3E}">
        <p14:creationId xmlns:p14="http://schemas.microsoft.com/office/powerpoint/2010/main" val="435067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HTML</a:t>
            </a:r>
            <a:endParaRPr lang="cs-CZ" dirty="0"/>
          </a:p>
        </p:txBody>
      </p:sp>
      <p:sp>
        <p:nvSpPr>
          <p:cNvPr id="3" name="Zástupný symbol pro obsah 2"/>
          <p:cNvSpPr>
            <a:spLocks noGrp="1"/>
          </p:cNvSpPr>
          <p:nvPr>
            <p:ph idx="1"/>
          </p:nvPr>
        </p:nvSpPr>
        <p:spPr>
          <a:xfrm>
            <a:off x="772584" y="1470722"/>
            <a:ext cx="6796696" cy="2567878"/>
          </a:xfrm>
        </p:spPr>
        <p:txBody>
          <a:bodyPr>
            <a:normAutofit/>
          </a:bodyPr>
          <a:lstStyle/>
          <a:p>
            <a:r>
              <a:rPr lang="cs-CZ" dirty="0" smtClean="0"/>
              <a:t>Hyper Text </a:t>
            </a:r>
            <a:r>
              <a:rPr lang="cs-CZ" dirty="0" err="1" smtClean="0"/>
              <a:t>Markup</a:t>
            </a:r>
            <a:r>
              <a:rPr lang="cs-CZ" dirty="0" smtClean="0"/>
              <a:t> </a:t>
            </a:r>
            <a:r>
              <a:rPr lang="cs-CZ" dirty="0" err="1" smtClean="0"/>
              <a:t>Language</a:t>
            </a:r>
            <a:r>
              <a:rPr lang="cs-CZ" dirty="0" smtClean="0"/>
              <a:t> - </a:t>
            </a:r>
            <a:r>
              <a:rPr lang="cs-CZ" dirty="0"/>
              <a:t>hypertextový značkovací </a:t>
            </a:r>
            <a:r>
              <a:rPr lang="cs-CZ" dirty="0" smtClean="0"/>
              <a:t>jazyk</a:t>
            </a:r>
          </a:p>
          <a:p>
            <a:r>
              <a:rPr lang="cs-CZ" dirty="0"/>
              <a:t>N</a:t>
            </a:r>
            <a:r>
              <a:rPr lang="cs-CZ" dirty="0" smtClean="0"/>
              <a:t>ormalizovaná </a:t>
            </a:r>
            <a:r>
              <a:rPr lang="cs-CZ" dirty="0"/>
              <a:t>množina značek (</a:t>
            </a:r>
            <a:r>
              <a:rPr lang="cs-CZ" dirty="0" err="1"/>
              <a:t>tagů</a:t>
            </a:r>
            <a:r>
              <a:rPr lang="cs-CZ" dirty="0"/>
              <a:t>) pro publikování obsahu webových stránek</a:t>
            </a:r>
          </a:p>
          <a:p>
            <a:r>
              <a:rPr lang="cs-CZ" dirty="0"/>
              <a:t>HTML </a:t>
            </a:r>
            <a:r>
              <a:rPr lang="cs-CZ" dirty="0" err="1"/>
              <a:t>tagy</a:t>
            </a:r>
            <a:r>
              <a:rPr lang="cs-CZ" dirty="0"/>
              <a:t> - různé typy značek uzavřených do &lt;&gt; pro strukturování a formátování obsahu</a:t>
            </a:r>
          </a:p>
          <a:p>
            <a:r>
              <a:rPr lang="cs-CZ" b="1" dirty="0"/>
              <a:t>Komunikace prohlížeče se serverem</a:t>
            </a:r>
            <a:endParaRPr lang="cs-CZ" dirty="0"/>
          </a:p>
          <a:p>
            <a:endParaRPr lang="cs-CZ" dirty="0"/>
          </a:p>
        </p:txBody>
      </p:sp>
      <p:pic>
        <p:nvPicPr>
          <p:cNvPr id="1026" name="Picture 2" descr="Zvětšit"/>
          <p:cNvPicPr>
            <a:picLocks noChangeAspect="1" noChangeArrowheads="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2584" y="4038600"/>
            <a:ext cx="7168735" cy="2339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374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Normy </a:t>
            </a:r>
            <a:r>
              <a:rPr lang="cs-CZ" b="1" dirty="0" smtClean="0"/>
              <a:t>HTML</a:t>
            </a:r>
            <a:endParaRPr lang="cs-CZ" dirty="0"/>
          </a:p>
        </p:txBody>
      </p:sp>
      <p:sp>
        <p:nvSpPr>
          <p:cNvPr id="3" name="Zástupný symbol pro obsah 2"/>
          <p:cNvSpPr>
            <a:spLocks noGrp="1"/>
          </p:cNvSpPr>
          <p:nvPr>
            <p:ph idx="1"/>
          </p:nvPr>
        </p:nvSpPr>
        <p:spPr/>
        <p:txBody>
          <a:bodyPr/>
          <a:lstStyle/>
          <a:p>
            <a:r>
              <a:rPr lang="cs-CZ" dirty="0"/>
              <a:t>1990 - vznik jazyka HTML - jen několik základních značek</a:t>
            </a:r>
          </a:p>
          <a:p>
            <a:r>
              <a:rPr lang="cs-CZ" dirty="0"/>
              <a:t>1994 - HTML 2.0 - základní </a:t>
            </a:r>
            <a:r>
              <a:rPr lang="cs-CZ" dirty="0" err="1"/>
              <a:t>tagy</a:t>
            </a:r>
            <a:r>
              <a:rPr lang="cs-CZ" dirty="0"/>
              <a:t> + formuláře</a:t>
            </a:r>
          </a:p>
          <a:p>
            <a:r>
              <a:rPr lang="cs-CZ" dirty="0"/>
              <a:t>1995 - HTML 3.2 - barvy, tabulky a pozadí stránek</a:t>
            </a:r>
          </a:p>
          <a:p>
            <a:r>
              <a:rPr lang="cs-CZ" dirty="0"/>
              <a:t>1997 - HTML 4.01 - oddělení obsahu a vzhledu - div, </a:t>
            </a:r>
            <a:r>
              <a:rPr lang="cs-CZ" dirty="0" err="1"/>
              <a:t>span</a:t>
            </a:r>
            <a:r>
              <a:rPr lang="cs-CZ" dirty="0"/>
              <a:t>, </a:t>
            </a:r>
            <a:r>
              <a:rPr lang="cs-CZ" dirty="0" err="1"/>
              <a:t>css</a:t>
            </a:r>
            <a:r>
              <a:rPr lang="cs-CZ" dirty="0"/>
              <a:t>, typy dokumentů</a:t>
            </a:r>
          </a:p>
          <a:p>
            <a:pPr lvl="1"/>
            <a:r>
              <a:rPr lang="cs-CZ" dirty="0" err="1"/>
              <a:t>Frameset</a:t>
            </a:r>
            <a:r>
              <a:rPr lang="cs-CZ" dirty="0"/>
              <a:t> - pro dokumenty, které používají rámce</a:t>
            </a:r>
          </a:p>
          <a:p>
            <a:pPr lvl="1"/>
            <a:r>
              <a:rPr lang="cs-CZ" dirty="0" err="1"/>
              <a:t>Transitional</a:t>
            </a:r>
            <a:r>
              <a:rPr lang="cs-CZ" dirty="0"/>
              <a:t> - zajišťuje kompatibilitu starších kódů</a:t>
            </a:r>
          </a:p>
          <a:p>
            <a:pPr lvl="1"/>
            <a:r>
              <a:rPr lang="cs-CZ" dirty="0" err="1"/>
              <a:t>Strict</a:t>
            </a:r>
            <a:r>
              <a:rPr lang="cs-CZ" dirty="0"/>
              <a:t> - používá jen strukturální prvky</a:t>
            </a:r>
          </a:p>
          <a:p>
            <a:r>
              <a:rPr lang="cs-CZ" dirty="0"/>
              <a:t>2000 - 2010 - vývoj CSS, problémy se striktní syntaxí XHTML, vývoj prohlížečů</a:t>
            </a:r>
          </a:p>
          <a:p>
            <a:endParaRPr lang="cs-CZ" dirty="0"/>
          </a:p>
        </p:txBody>
      </p:sp>
    </p:spTree>
    <p:extLst>
      <p:ext uri="{BB962C8B-B14F-4D97-AF65-F5344CB8AC3E}">
        <p14:creationId xmlns:p14="http://schemas.microsoft.com/office/powerpoint/2010/main" val="1361602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HTML 5</a:t>
            </a:r>
            <a:endParaRPr lang="cs-CZ" dirty="0"/>
          </a:p>
        </p:txBody>
      </p:sp>
      <p:sp>
        <p:nvSpPr>
          <p:cNvPr id="3" name="Zástupný symbol pro obsah 2"/>
          <p:cNvSpPr>
            <a:spLocks noGrp="1"/>
          </p:cNvSpPr>
          <p:nvPr>
            <p:ph idx="1"/>
          </p:nvPr>
        </p:nvSpPr>
        <p:spPr/>
        <p:txBody>
          <a:bodyPr/>
          <a:lstStyle/>
          <a:p>
            <a:r>
              <a:rPr lang="cs-CZ" dirty="0"/>
              <a:t>2011 - 2012 - současné završení vývoje HTML, CSS a prohlížečů, plná podpora standardu CSS3</a:t>
            </a:r>
          </a:p>
          <a:p>
            <a:r>
              <a:rPr lang="cs-CZ" b="1" dirty="0"/>
              <a:t>dokumenty</a:t>
            </a:r>
            <a:r>
              <a:rPr lang="cs-CZ" dirty="0"/>
              <a:t> - zjednodušení specifikace typu dokumentu &lt;!DOCTYPE </a:t>
            </a:r>
            <a:r>
              <a:rPr lang="cs-CZ" dirty="0" err="1"/>
              <a:t>html</a:t>
            </a:r>
            <a:r>
              <a:rPr lang="cs-CZ" dirty="0"/>
              <a:t>&gt; a kódování &lt;meta </a:t>
            </a:r>
            <a:r>
              <a:rPr lang="cs-CZ" dirty="0" err="1"/>
              <a:t>charset</a:t>
            </a:r>
            <a:r>
              <a:rPr lang="cs-CZ" dirty="0"/>
              <a:t>="UTF-8"&gt;</a:t>
            </a:r>
          </a:p>
          <a:p>
            <a:r>
              <a:rPr lang="cs-CZ" b="1" dirty="0"/>
              <a:t>struktura</a:t>
            </a:r>
            <a:r>
              <a:rPr lang="cs-CZ" dirty="0"/>
              <a:t> - nové strukturální </a:t>
            </a:r>
            <a:r>
              <a:rPr lang="cs-CZ" dirty="0" err="1"/>
              <a:t>tagy</a:t>
            </a:r>
            <a:r>
              <a:rPr lang="cs-CZ" dirty="0"/>
              <a:t> pro rozlišení částí dokumentu - </a:t>
            </a:r>
            <a:r>
              <a:rPr lang="cs-CZ" dirty="0" err="1"/>
              <a:t>header</a:t>
            </a:r>
            <a:r>
              <a:rPr lang="cs-CZ" dirty="0"/>
              <a:t>, nav, </a:t>
            </a:r>
            <a:r>
              <a:rPr lang="cs-CZ" dirty="0" err="1"/>
              <a:t>section</a:t>
            </a:r>
            <a:r>
              <a:rPr lang="cs-CZ" dirty="0"/>
              <a:t>, </a:t>
            </a:r>
            <a:r>
              <a:rPr lang="cs-CZ" dirty="0" err="1"/>
              <a:t>article</a:t>
            </a:r>
            <a:r>
              <a:rPr lang="cs-CZ" dirty="0"/>
              <a:t>, </a:t>
            </a:r>
            <a:r>
              <a:rPr lang="cs-CZ" dirty="0" err="1"/>
              <a:t>footer</a:t>
            </a:r>
            <a:endParaRPr lang="cs-CZ" dirty="0"/>
          </a:p>
          <a:p>
            <a:r>
              <a:rPr lang="cs-CZ" b="1" dirty="0"/>
              <a:t>multimédia</a:t>
            </a:r>
            <a:r>
              <a:rPr lang="cs-CZ" dirty="0"/>
              <a:t> - nové </a:t>
            </a:r>
            <a:r>
              <a:rPr lang="cs-CZ" dirty="0" err="1"/>
              <a:t>tagy</a:t>
            </a:r>
            <a:r>
              <a:rPr lang="cs-CZ" dirty="0"/>
              <a:t> video, audio, source, </a:t>
            </a:r>
            <a:r>
              <a:rPr lang="cs-CZ" dirty="0" err="1"/>
              <a:t>canvas</a:t>
            </a:r>
            <a:r>
              <a:rPr lang="cs-CZ" dirty="0"/>
              <a:t> (vektorová grafika)</a:t>
            </a:r>
          </a:p>
          <a:p>
            <a:r>
              <a:rPr lang="cs-CZ" b="1" dirty="0"/>
              <a:t>formuláře</a:t>
            </a:r>
            <a:r>
              <a:rPr lang="cs-CZ" dirty="0"/>
              <a:t> - nové typy </a:t>
            </a:r>
            <a:r>
              <a:rPr lang="cs-CZ" dirty="0" err="1"/>
              <a:t>tagu</a:t>
            </a:r>
            <a:r>
              <a:rPr lang="cs-CZ" dirty="0"/>
              <a:t> input - </a:t>
            </a:r>
            <a:r>
              <a:rPr lang="cs-CZ" dirty="0" err="1"/>
              <a:t>date</a:t>
            </a:r>
            <a:r>
              <a:rPr lang="cs-CZ" dirty="0"/>
              <a:t>, </a:t>
            </a:r>
            <a:r>
              <a:rPr lang="cs-CZ" dirty="0" err="1"/>
              <a:t>time</a:t>
            </a:r>
            <a:r>
              <a:rPr lang="cs-CZ" dirty="0"/>
              <a:t>, </a:t>
            </a:r>
            <a:r>
              <a:rPr lang="cs-CZ" dirty="0" err="1"/>
              <a:t>number</a:t>
            </a:r>
            <a:r>
              <a:rPr lang="cs-CZ" dirty="0"/>
              <a:t>, </a:t>
            </a:r>
            <a:r>
              <a:rPr lang="cs-CZ" dirty="0" err="1"/>
              <a:t>range</a:t>
            </a:r>
            <a:r>
              <a:rPr lang="cs-CZ" dirty="0"/>
              <a:t>, </a:t>
            </a:r>
            <a:r>
              <a:rPr lang="cs-CZ" dirty="0" err="1"/>
              <a:t>url</a:t>
            </a:r>
            <a:r>
              <a:rPr lang="cs-CZ" dirty="0"/>
              <a:t>, </a:t>
            </a:r>
            <a:r>
              <a:rPr lang="cs-CZ" dirty="0" err="1"/>
              <a:t>search</a:t>
            </a:r>
            <a:r>
              <a:rPr lang="cs-CZ" dirty="0"/>
              <a:t> </a:t>
            </a:r>
            <a:r>
              <a:rPr lang="cs-CZ" dirty="0" smtClean="0"/>
              <a:t>...</a:t>
            </a:r>
            <a:endParaRPr lang="cs-CZ" dirty="0"/>
          </a:p>
        </p:txBody>
      </p:sp>
    </p:spTree>
    <p:extLst>
      <p:ext uri="{BB962C8B-B14F-4D97-AF65-F5344CB8AC3E}">
        <p14:creationId xmlns:p14="http://schemas.microsoft.com/office/powerpoint/2010/main" val="3545984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Tagy</a:t>
            </a:r>
            <a:r>
              <a:rPr lang="cs-CZ" dirty="0" smtClean="0"/>
              <a:t> a atributy</a:t>
            </a:r>
            <a:endParaRPr lang="cs-CZ" dirty="0"/>
          </a:p>
        </p:txBody>
      </p:sp>
      <p:sp>
        <p:nvSpPr>
          <p:cNvPr id="4" name="Rectangle 1"/>
          <p:cNvSpPr>
            <a:spLocks noGrp="1" noChangeArrowheads="1"/>
          </p:cNvSpPr>
          <p:nvPr>
            <p:ph idx="1"/>
          </p:nvPr>
        </p:nvSpPr>
        <p:spPr bwMode="auto">
          <a:xfrm>
            <a:off x="677334" y="1480196"/>
            <a:ext cx="9390591" cy="4462760"/>
          </a:xfrm>
          <a:prstGeom prst="rect">
            <a:avLst/>
          </a:prstGeom>
          <a:noFill/>
          <a:ln>
            <a:noFill/>
          </a:ln>
          <a:effec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Char char="•"/>
              <a:tabLst/>
            </a:pPr>
            <a:r>
              <a:rPr kumimoji="0" lang="cs-CZ" altLang="cs-CZ" sz="1600" b="1" i="0" u="none" strike="noStrike" cap="none" normalizeH="0" baseline="0" dirty="0" smtClean="0">
                <a:ln>
                  <a:noFill/>
                </a:ln>
                <a:solidFill>
                  <a:srgbClr val="000000"/>
                </a:solidFill>
                <a:effectLst/>
              </a:rPr>
              <a:t>Typy </a:t>
            </a:r>
            <a:r>
              <a:rPr kumimoji="0" lang="cs-CZ" altLang="cs-CZ" sz="1600" b="1" i="0" u="none" strike="noStrike" cap="none" normalizeH="0" baseline="0" dirty="0" err="1" smtClean="0">
                <a:ln>
                  <a:noFill/>
                </a:ln>
                <a:solidFill>
                  <a:srgbClr val="000000"/>
                </a:solidFill>
                <a:effectLst/>
              </a:rPr>
              <a:t>tagů</a:t>
            </a:r>
            <a:endParaRPr kumimoji="0" lang="cs-CZ" altLang="cs-CZ" sz="1600" b="0" i="0" u="none" strike="noStrike" cap="none" normalizeH="0" baseline="0" dirty="0" smtClean="0">
              <a:ln>
                <a:noFill/>
              </a:ln>
              <a:solidFill>
                <a:srgbClr val="000000"/>
              </a:solidFill>
              <a:effectLst/>
            </a:endParaRP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stylové</a:t>
            </a:r>
            <a:r>
              <a:rPr kumimoji="0" lang="cs-CZ" altLang="cs-CZ" b="0" i="0" u="none" strike="noStrike" cap="none" normalizeH="0" baseline="0" dirty="0" smtClean="0">
                <a:ln>
                  <a:noFill/>
                </a:ln>
                <a:solidFill>
                  <a:srgbClr val="000000"/>
                </a:solidFill>
                <a:effectLst/>
              </a:rPr>
              <a:t> (formátovací) - tučné </a:t>
            </a:r>
            <a:r>
              <a:rPr kumimoji="0" lang="cs-CZ" altLang="cs-CZ" b="1" i="0" u="none" strike="noStrike" cap="none" normalizeH="0" baseline="0" dirty="0" smtClean="0">
                <a:ln>
                  <a:noFill/>
                </a:ln>
                <a:solidFill>
                  <a:srgbClr val="000000"/>
                </a:solidFill>
                <a:effectLst/>
                <a:cs typeface="Courier New" panose="02070309020205020404" pitchFamily="49" charset="0"/>
              </a:rPr>
              <a:t>&lt;b&gt;</a:t>
            </a:r>
            <a:r>
              <a:rPr kumimoji="0" lang="cs-CZ" altLang="cs-CZ" b="0" i="0" u="none" strike="noStrike" cap="none" normalizeH="0" baseline="0" dirty="0" smtClean="0">
                <a:ln>
                  <a:noFill/>
                </a:ln>
                <a:solidFill>
                  <a:srgbClr val="000000"/>
                </a:solidFill>
                <a:effectLst/>
              </a:rPr>
              <a:t>, šikmé </a:t>
            </a:r>
            <a:r>
              <a:rPr kumimoji="0" lang="cs-CZ" altLang="cs-CZ" b="1" i="0" u="none" strike="noStrike" cap="none" normalizeH="0" baseline="0" dirty="0" smtClean="0">
                <a:ln>
                  <a:noFill/>
                </a:ln>
                <a:solidFill>
                  <a:srgbClr val="000000"/>
                </a:solidFill>
                <a:effectLst/>
                <a:cs typeface="Courier New" panose="02070309020205020404" pitchFamily="49" charset="0"/>
              </a:rPr>
              <a:t>&lt;i&gt;</a:t>
            </a:r>
            <a:r>
              <a:rPr kumimoji="0" lang="cs-CZ" altLang="cs-CZ" b="0" i="0" u="none" strike="noStrike" cap="none" normalizeH="0" baseline="0" dirty="0" smtClean="0">
                <a:ln>
                  <a:noFill/>
                </a:ln>
                <a:solidFill>
                  <a:srgbClr val="000000"/>
                </a:solidFill>
                <a:effectLst/>
              </a:rPr>
              <a:t>, styl </a:t>
            </a:r>
            <a:r>
              <a:rPr kumimoji="0" lang="cs-CZ" altLang="cs-CZ" b="1" i="0" u="none" strike="noStrike" cap="none" normalizeH="0" baseline="0" dirty="0" smtClean="0">
                <a:ln>
                  <a:noFill/>
                </a:ln>
                <a:solidFill>
                  <a:srgbClr val="000000"/>
                </a:solidFill>
                <a:effectLst/>
                <a:cs typeface="Courier New" panose="02070309020205020404" pitchFamily="49" charset="0"/>
              </a:rPr>
              <a:t>&lt;style&gt;</a:t>
            </a:r>
            <a:r>
              <a:rPr kumimoji="0" lang="cs-CZ" altLang="cs-CZ" b="0" i="0" u="none" strike="noStrike" cap="none" normalizeH="0" baseline="0" dirty="0" smtClean="0">
                <a:ln>
                  <a:noFill/>
                </a:ln>
                <a:solidFill>
                  <a:srgbClr val="000000"/>
                </a:solidFill>
                <a:effectLst/>
              </a:rPr>
              <a:t>, písmo </a:t>
            </a:r>
            <a:r>
              <a:rPr kumimoji="0" lang="cs-CZ" altLang="cs-CZ" b="1" i="0" u="none" strike="noStrike" cap="none" normalizeH="0" baseline="0" dirty="0" smtClean="0">
                <a:ln>
                  <a:noFill/>
                </a:ln>
                <a:solidFill>
                  <a:srgbClr val="000000"/>
                </a:solidFill>
                <a:effectLst/>
                <a:cs typeface="Courier New" panose="02070309020205020404" pitchFamily="49" charset="0"/>
              </a:rPr>
              <a:t>&lt;font&gt;</a:t>
            </a:r>
            <a:r>
              <a:rPr kumimoji="0" lang="cs-CZ" altLang="cs-CZ" b="0" i="0" u="none" strike="noStrike" cap="none" normalizeH="0" baseline="0" dirty="0" smtClean="0">
                <a:ln>
                  <a:noFill/>
                </a:ln>
                <a:solidFill>
                  <a:srgbClr val="000000"/>
                </a:solidFill>
                <a:effectLst/>
              </a:rPr>
              <a:t> ...</a:t>
            </a: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strukturální</a:t>
            </a:r>
            <a:r>
              <a:rPr kumimoji="0" lang="cs-CZ" altLang="cs-CZ" b="0" i="0" u="none" strike="noStrike" cap="none" normalizeH="0" baseline="0" dirty="0" smtClean="0">
                <a:ln>
                  <a:noFill/>
                </a:ln>
                <a:solidFill>
                  <a:srgbClr val="000000"/>
                </a:solidFill>
                <a:effectLst/>
              </a:rPr>
              <a:t>- odstavce </a:t>
            </a:r>
            <a:r>
              <a:rPr kumimoji="0" lang="cs-CZ" altLang="cs-CZ" b="1" i="0" u="none" strike="noStrike" cap="none" normalizeH="0" baseline="0" dirty="0" smtClean="0">
                <a:ln>
                  <a:noFill/>
                </a:ln>
                <a:solidFill>
                  <a:srgbClr val="000000"/>
                </a:solidFill>
                <a:effectLst/>
                <a:cs typeface="Courier New" panose="02070309020205020404" pitchFamily="49" charset="0"/>
              </a:rPr>
              <a:t>&lt;p&gt;</a:t>
            </a:r>
            <a:r>
              <a:rPr kumimoji="0" lang="cs-CZ" altLang="cs-CZ" b="0" i="0" u="none" strike="noStrike" cap="none" normalizeH="0" baseline="0" dirty="0" smtClean="0">
                <a:ln>
                  <a:noFill/>
                </a:ln>
                <a:solidFill>
                  <a:srgbClr val="000000"/>
                </a:solidFill>
                <a:effectLst/>
              </a:rPr>
              <a:t>, nadpisy </a:t>
            </a:r>
            <a:r>
              <a:rPr kumimoji="0" lang="cs-CZ" altLang="cs-CZ" b="1" i="0" u="none" strike="noStrike" cap="none" normalizeH="0" baseline="0" dirty="0" smtClean="0">
                <a:ln>
                  <a:noFill/>
                </a:ln>
                <a:solidFill>
                  <a:srgbClr val="000000"/>
                </a:solidFill>
                <a:effectLst/>
                <a:cs typeface="Courier New" panose="02070309020205020404" pitchFamily="49" charset="0"/>
              </a:rPr>
              <a:t>&lt;h1&gt;</a:t>
            </a:r>
            <a:r>
              <a:rPr kumimoji="0" lang="cs-CZ" altLang="cs-CZ" b="0" i="0" u="none" strike="noStrike" cap="none" normalizeH="0" baseline="0" dirty="0" smtClean="0">
                <a:ln>
                  <a:noFill/>
                </a:ln>
                <a:solidFill>
                  <a:srgbClr val="000000"/>
                </a:solidFill>
                <a:effectLst/>
              </a:rPr>
              <a:t>, seznamy </a:t>
            </a:r>
            <a:r>
              <a:rPr kumimoji="0" lang="cs-CZ" altLang="cs-CZ" b="1" i="0" u="none" strike="noStrike" cap="none" normalizeH="0" baseline="0" dirty="0" smtClean="0">
                <a:ln>
                  <a:noFill/>
                </a:ln>
                <a:solidFill>
                  <a:srgbClr val="000000"/>
                </a:solidFill>
                <a:effectLst/>
                <a:cs typeface="Courier New" panose="02070309020205020404" pitchFamily="49" charset="0"/>
              </a:rPr>
              <a:t>&lt;</a:t>
            </a:r>
            <a:r>
              <a:rPr kumimoji="0" lang="cs-CZ" altLang="cs-CZ" b="1" i="0" u="none" strike="noStrike" cap="none" normalizeH="0" baseline="0" dirty="0" err="1" smtClean="0">
                <a:ln>
                  <a:noFill/>
                </a:ln>
                <a:solidFill>
                  <a:srgbClr val="000000"/>
                </a:solidFill>
                <a:effectLst/>
                <a:cs typeface="Courier New" panose="02070309020205020404" pitchFamily="49" charset="0"/>
              </a:rPr>
              <a:t>ul</a:t>
            </a:r>
            <a:r>
              <a:rPr kumimoji="0" lang="cs-CZ" altLang="cs-CZ" b="1" i="0" u="none" strike="noStrike" cap="none" normalizeH="0" baseline="0" dirty="0" smtClean="0">
                <a:ln>
                  <a:noFill/>
                </a:ln>
                <a:solidFill>
                  <a:srgbClr val="000000"/>
                </a:solidFill>
                <a:effectLst/>
                <a:cs typeface="Courier New" panose="02070309020205020404" pitchFamily="49" charset="0"/>
              </a:rPr>
              <a:t>&gt;</a:t>
            </a:r>
            <a:r>
              <a:rPr kumimoji="0" lang="cs-CZ" altLang="cs-CZ" b="0" i="0" u="none" strike="noStrike" cap="none" normalizeH="0" baseline="0" dirty="0" smtClean="0">
                <a:ln>
                  <a:noFill/>
                </a:ln>
                <a:solidFill>
                  <a:srgbClr val="000000"/>
                </a:solidFill>
                <a:effectLst/>
              </a:rPr>
              <a:t>, tabulky </a:t>
            </a:r>
            <a:r>
              <a:rPr kumimoji="0" lang="cs-CZ" altLang="cs-CZ" b="1" i="0" u="none" strike="noStrike" cap="none" normalizeH="0" baseline="0" dirty="0" smtClean="0">
                <a:ln>
                  <a:noFill/>
                </a:ln>
                <a:solidFill>
                  <a:srgbClr val="000000"/>
                </a:solidFill>
                <a:effectLst/>
                <a:cs typeface="Courier New" panose="02070309020205020404" pitchFamily="49" charset="0"/>
              </a:rPr>
              <a:t>&lt;table&gt;</a:t>
            </a:r>
            <a:r>
              <a:rPr kumimoji="0" lang="cs-CZ" altLang="cs-CZ" b="0" i="0" u="none" strike="noStrike" cap="none" normalizeH="0" baseline="0" dirty="0" smtClean="0">
                <a:ln>
                  <a:noFill/>
                </a:ln>
                <a:solidFill>
                  <a:srgbClr val="000000"/>
                </a:solidFill>
                <a:effectLst/>
              </a:rPr>
              <a:t> ...</a:t>
            </a: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popisné</a:t>
            </a:r>
            <a:r>
              <a:rPr kumimoji="0" lang="cs-CZ" altLang="cs-CZ" b="0" i="0" u="none" strike="noStrike" cap="none" normalizeH="0" baseline="0" dirty="0" smtClean="0">
                <a:ln>
                  <a:noFill/>
                </a:ln>
                <a:solidFill>
                  <a:srgbClr val="000000"/>
                </a:solidFill>
                <a:effectLst/>
              </a:rPr>
              <a:t> - </a:t>
            </a:r>
            <a:r>
              <a:rPr kumimoji="0" lang="cs-CZ" altLang="cs-CZ" b="1" i="0" u="none" strike="noStrike" cap="none" normalizeH="0" baseline="0" dirty="0" smtClean="0">
                <a:ln>
                  <a:noFill/>
                </a:ln>
                <a:solidFill>
                  <a:srgbClr val="000000"/>
                </a:solidFill>
                <a:effectLst/>
                <a:cs typeface="Courier New" panose="02070309020205020404" pitchFamily="49" charset="0"/>
              </a:rPr>
              <a:t>&lt;</a:t>
            </a:r>
            <a:r>
              <a:rPr kumimoji="0" lang="cs-CZ" altLang="cs-CZ" b="1" i="0" u="none" strike="noStrike" cap="none" normalizeH="0" baseline="0" dirty="0" err="1" smtClean="0">
                <a:ln>
                  <a:noFill/>
                </a:ln>
                <a:solidFill>
                  <a:srgbClr val="000000"/>
                </a:solidFill>
                <a:effectLst/>
                <a:cs typeface="Courier New" panose="02070309020205020404" pitchFamily="49" charset="0"/>
              </a:rPr>
              <a:t>content</a:t>
            </a:r>
            <a:r>
              <a:rPr kumimoji="0" lang="cs-CZ" altLang="cs-CZ" b="1" i="0" u="none" strike="noStrike" cap="none" normalizeH="0" baseline="0" dirty="0" smtClean="0">
                <a:ln>
                  <a:noFill/>
                </a:ln>
                <a:solidFill>
                  <a:srgbClr val="000000"/>
                </a:solidFill>
                <a:effectLst/>
                <a:cs typeface="Courier New" panose="02070309020205020404" pitchFamily="49" charset="0"/>
              </a:rPr>
              <a:t>&gt;</a:t>
            </a:r>
            <a:r>
              <a:rPr kumimoji="0" lang="cs-CZ" altLang="cs-CZ" b="0" i="0" u="none" strike="noStrike" cap="none" normalizeH="0" baseline="0" dirty="0" smtClean="0">
                <a:ln>
                  <a:noFill/>
                </a:ln>
                <a:solidFill>
                  <a:srgbClr val="000000"/>
                </a:solidFill>
                <a:effectLst/>
              </a:rPr>
              <a:t>, adresa </a:t>
            </a:r>
            <a:r>
              <a:rPr kumimoji="0" lang="cs-CZ" altLang="cs-CZ" b="1" i="0" u="none" strike="noStrike" cap="none" normalizeH="0" baseline="0" dirty="0" smtClean="0">
                <a:ln>
                  <a:noFill/>
                </a:ln>
                <a:solidFill>
                  <a:srgbClr val="000000"/>
                </a:solidFill>
                <a:effectLst/>
                <a:cs typeface="Courier New" panose="02070309020205020404" pitchFamily="49" charset="0"/>
              </a:rPr>
              <a:t>&lt;</a:t>
            </a:r>
            <a:r>
              <a:rPr kumimoji="0" lang="cs-CZ" altLang="cs-CZ" b="1" i="0" u="none" strike="noStrike" cap="none" normalizeH="0" baseline="0" dirty="0" err="1" smtClean="0">
                <a:ln>
                  <a:noFill/>
                </a:ln>
                <a:solidFill>
                  <a:srgbClr val="000000"/>
                </a:solidFill>
                <a:effectLst/>
                <a:cs typeface="Courier New" panose="02070309020205020404" pitchFamily="49" charset="0"/>
              </a:rPr>
              <a:t>address</a:t>
            </a:r>
            <a:r>
              <a:rPr kumimoji="0" lang="cs-CZ" altLang="cs-CZ" b="1" i="0" u="none" strike="noStrike" cap="none" normalizeH="0" baseline="0" dirty="0" smtClean="0">
                <a:ln>
                  <a:noFill/>
                </a:ln>
                <a:solidFill>
                  <a:srgbClr val="000000"/>
                </a:solidFill>
                <a:effectLst/>
                <a:cs typeface="Courier New" panose="02070309020205020404" pitchFamily="49" charset="0"/>
              </a:rPr>
              <a:t>&gt;</a:t>
            </a:r>
            <a:r>
              <a:rPr kumimoji="0" lang="cs-CZ" altLang="cs-CZ" b="0" i="0" u="none" strike="noStrike" cap="none" normalizeH="0" baseline="0" dirty="0" smtClean="0">
                <a:ln>
                  <a:noFill/>
                </a:ln>
                <a:solidFill>
                  <a:srgbClr val="000000"/>
                </a:solidFill>
                <a:effectLst/>
              </a:rPr>
              <a:t>, navigace </a:t>
            </a:r>
            <a:r>
              <a:rPr kumimoji="0" lang="cs-CZ" altLang="cs-CZ" b="1" i="0" u="none" strike="noStrike" cap="none" normalizeH="0" baseline="0" dirty="0" smtClean="0">
                <a:ln>
                  <a:noFill/>
                </a:ln>
                <a:solidFill>
                  <a:srgbClr val="000000"/>
                </a:solidFill>
                <a:effectLst/>
                <a:cs typeface="Courier New" panose="02070309020205020404" pitchFamily="49" charset="0"/>
              </a:rPr>
              <a:t>&lt;menu&gt;</a:t>
            </a:r>
            <a:r>
              <a:rPr kumimoji="0" lang="cs-CZ" altLang="cs-CZ" b="0" i="0" u="none" strike="noStrike" cap="none" normalizeH="0" baseline="0" dirty="0" smtClean="0">
                <a:ln>
                  <a:noFill/>
                </a:ln>
                <a:solidFill>
                  <a:srgbClr val="000000"/>
                </a:solidFill>
                <a:effectLst/>
              </a:rPr>
              <a:t> ...</a:t>
            </a: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navigační</a:t>
            </a:r>
            <a:r>
              <a:rPr kumimoji="0" lang="cs-CZ" altLang="cs-CZ" b="0" i="0" u="none" strike="noStrike" cap="none" normalizeH="0" baseline="0" dirty="0" smtClean="0">
                <a:ln>
                  <a:noFill/>
                </a:ln>
                <a:solidFill>
                  <a:srgbClr val="000000"/>
                </a:solidFill>
                <a:effectLst/>
              </a:rPr>
              <a:t> - odkazy na jiné stránky </a:t>
            </a:r>
            <a:r>
              <a:rPr kumimoji="0" lang="cs-CZ" altLang="cs-CZ" b="1" i="0" u="none" strike="noStrike" cap="none" normalizeH="0" baseline="0" dirty="0" smtClean="0">
                <a:ln>
                  <a:noFill/>
                </a:ln>
                <a:solidFill>
                  <a:srgbClr val="000000"/>
                </a:solidFill>
                <a:effectLst/>
                <a:cs typeface="Courier New" panose="02070309020205020404" pitchFamily="49" charset="0"/>
              </a:rPr>
              <a:t>&lt;a </a:t>
            </a:r>
            <a:r>
              <a:rPr kumimoji="0" lang="cs-CZ" altLang="cs-CZ" b="1" i="0" u="none" strike="noStrike" cap="none" normalizeH="0" baseline="0" dirty="0" err="1" smtClean="0">
                <a:ln>
                  <a:noFill/>
                </a:ln>
                <a:solidFill>
                  <a:srgbClr val="000000"/>
                </a:solidFill>
                <a:effectLst/>
                <a:cs typeface="Courier New" panose="02070309020205020404" pitchFamily="49" charset="0"/>
              </a:rPr>
              <a:t>href</a:t>
            </a:r>
            <a:r>
              <a:rPr kumimoji="0" lang="cs-CZ" altLang="cs-CZ" b="1" i="0" u="none" strike="noStrike" cap="none" normalizeH="0" baseline="0" dirty="0" smtClean="0">
                <a:ln>
                  <a:noFill/>
                </a:ln>
                <a:solidFill>
                  <a:srgbClr val="000000"/>
                </a:solidFill>
                <a:effectLst/>
                <a:cs typeface="Courier New" panose="02070309020205020404" pitchFamily="49" charset="0"/>
              </a:rPr>
              <a:t>="</a:t>
            </a:r>
            <a:r>
              <a:rPr kumimoji="0" lang="cs-CZ" altLang="cs-CZ" b="1" i="0" u="none" strike="noStrike" cap="none" normalizeH="0" baseline="0" dirty="0" err="1" smtClean="0">
                <a:ln>
                  <a:noFill/>
                </a:ln>
                <a:solidFill>
                  <a:srgbClr val="000000"/>
                </a:solidFill>
                <a:effectLst/>
                <a:cs typeface="Courier New" panose="02070309020205020404" pitchFamily="49" charset="0"/>
              </a:rPr>
              <a:t>adresa_odkazu</a:t>
            </a:r>
            <a:r>
              <a:rPr kumimoji="0" lang="cs-CZ" altLang="cs-CZ" b="1" i="0" u="none" strike="noStrike" cap="none" normalizeH="0" baseline="0" dirty="0" smtClean="0">
                <a:ln>
                  <a:noFill/>
                </a:ln>
                <a:solidFill>
                  <a:srgbClr val="000000"/>
                </a:solidFill>
                <a:effectLst/>
                <a:cs typeface="Courier New" panose="02070309020205020404" pitchFamily="49" charset="0"/>
              </a:rPr>
              <a:t>"&gt;Text odkazu&lt;/a&gt;</a:t>
            </a:r>
            <a:endParaRPr kumimoji="0" lang="cs-CZ" altLang="cs-CZ" b="0" i="0" u="none" strike="noStrike" cap="none" normalizeH="0" baseline="0" dirty="0" smtClean="0">
              <a:ln>
                <a:noFill/>
              </a:ln>
              <a:solidFill>
                <a:srgbClr val="000000"/>
              </a:solidFill>
              <a:effectLst/>
            </a:endParaRP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multimediální</a:t>
            </a:r>
            <a:r>
              <a:rPr kumimoji="0" lang="cs-CZ" altLang="cs-CZ" b="0" i="0" u="none" strike="noStrike" cap="none" normalizeH="0" baseline="0" dirty="0" smtClean="0">
                <a:ln>
                  <a:noFill/>
                </a:ln>
                <a:solidFill>
                  <a:srgbClr val="000000"/>
                </a:solidFill>
                <a:effectLst/>
              </a:rPr>
              <a:t> - vložení obrázků </a:t>
            </a:r>
            <a:r>
              <a:rPr kumimoji="0" lang="cs-CZ" altLang="cs-CZ" b="1" i="0" u="none" strike="noStrike" cap="none" normalizeH="0" baseline="0" dirty="0" smtClean="0">
                <a:ln>
                  <a:noFill/>
                </a:ln>
                <a:solidFill>
                  <a:srgbClr val="000000"/>
                </a:solidFill>
                <a:effectLst/>
                <a:cs typeface="Courier New" panose="02070309020205020404" pitchFamily="49" charset="0"/>
              </a:rPr>
              <a:t>&lt;</a:t>
            </a:r>
            <a:r>
              <a:rPr kumimoji="0" lang="cs-CZ" altLang="cs-CZ" b="1" i="0" u="none" strike="noStrike" cap="none" normalizeH="0" baseline="0" dirty="0" err="1" smtClean="0">
                <a:ln>
                  <a:noFill/>
                </a:ln>
                <a:solidFill>
                  <a:srgbClr val="000000"/>
                </a:solidFill>
                <a:effectLst/>
                <a:cs typeface="Courier New" panose="02070309020205020404" pitchFamily="49" charset="0"/>
              </a:rPr>
              <a:t>img</a:t>
            </a:r>
            <a:r>
              <a:rPr kumimoji="0" lang="cs-CZ" altLang="cs-CZ" b="1" i="0" u="none" strike="noStrike" cap="none" normalizeH="0" baseline="0" dirty="0" smtClean="0">
                <a:ln>
                  <a:noFill/>
                </a:ln>
                <a:solidFill>
                  <a:srgbClr val="000000"/>
                </a:solidFill>
                <a:effectLst/>
                <a:cs typeface="Courier New" panose="02070309020205020404" pitchFamily="49" charset="0"/>
              </a:rPr>
              <a:t> </a:t>
            </a:r>
            <a:r>
              <a:rPr kumimoji="0" lang="cs-CZ" altLang="cs-CZ" b="1" i="0" u="none" strike="noStrike" cap="none" normalizeH="0" baseline="0" dirty="0" err="1" smtClean="0">
                <a:ln>
                  <a:noFill/>
                </a:ln>
                <a:solidFill>
                  <a:srgbClr val="000000"/>
                </a:solidFill>
                <a:effectLst/>
                <a:cs typeface="Courier New" panose="02070309020205020404" pitchFamily="49" charset="0"/>
              </a:rPr>
              <a:t>src</a:t>
            </a:r>
            <a:r>
              <a:rPr kumimoji="0" lang="cs-CZ" altLang="cs-CZ" b="1" i="0" u="none" strike="noStrike" cap="none" normalizeH="0" baseline="0" dirty="0" smtClean="0">
                <a:ln>
                  <a:noFill/>
                </a:ln>
                <a:solidFill>
                  <a:srgbClr val="000000"/>
                </a:solidFill>
                <a:effectLst/>
                <a:cs typeface="Courier New" panose="02070309020205020404" pitchFamily="49" charset="0"/>
              </a:rPr>
              <a:t>="</a:t>
            </a:r>
            <a:r>
              <a:rPr kumimoji="0" lang="cs-CZ" altLang="cs-CZ" b="1" i="0" u="none" strike="noStrike" cap="none" normalizeH="0" baseline="0" dirty="0" err="1" smtClean="0">
                <a:ln>
                  <a:noFill/>
                </a:ln>
                <a:solidFill>
                  <a:srgbClr val="000000"/>
                </a:solidFill>
                <a:effectLst/>
                <a:cs typeface="Courier New" panose="02070309020205020404" pitchFamily="49" charset="0"/>
              </a:rPr>
              <a:t>adresa_obrázku</a:t>
            </a:r>
            <a:r>
              <a:rPr kumimoji="0" lang="cs-CZ" altLang="cs-CZ" b="1" i="0" u="none" strike="noStrike" cap="none" normalizeH="0" baseline="0" dirty="0" smtClean="0">
                <a:ln>
                  <a:noFill/>
                </a:ln>
                <a:solidFill>
                  <a:srgbClr val="000000"/>
                </a:solidFill>
                <a:effectLst/>
                <a:cs typeface="Courier New" panose="02070309020205020404" pitchFamily="49" charset="0"/>
              </a:rPr>
              <a:t>"&gt;</a:t>
            </a:r>
            <a:r>
              <a:rPr kumimoji="0" lang="cs-CZ" altLang="cs-CZ" b="0" i="0" u="none" strike="noStrike" cap="none" normalizeH="0" baseline="0" dirty="0" smtClean="0">
                <a:ln>
                  <a:noFill/>
                </a:ln>
                <a:solidFill>
                  <a:srgbClr val="000000"/>
                </a:solidFill>
                <a:effectLst/>
              </a:rPr>
              <a:t>, animace, zvuky, video ...</a:t>
            </a:r>
          </a:p>
          <a:p>
            <a:pPr marL="457200" marR="0" lvl="1" indent="0" algn="l" defTabSz="914400" rtl="0" eaLnBrk="0" fontAlgn="base" latinLnBrk="0" hangingPunct="0">
              <a:lnSpc>
                <a:spcPct val="200000"/>
              </a:lnSpc>
              <a:spcBef>
                <a:spcPct val="0"/>
              </a:spcBef>
              <a:spcAft>
                <a:spcPct val="0"/>
              </a:spcAft>
              <a:buClrTx/>
              <a:buSzTx/>
              <a:buFontTx/>
              <a:buChar char="•"/>
              <a:tabLst/>
            </a:pPr>
            <a:r>
              <a:rPr kumimoji="0" lang="cs-CZ" altLang="cs-CZ" b="1" i="0" u="none" strike="noStrike" cap="none" normalizeH="0" baseline="0" dirty="0" smtClean="0">
                <a:ln>
                  <a:noFill/>
                </a:ln>
                <a:solidFill>
                  <a:srgbClr val="000000"/>
                </a:solidFill>
                <a:effectLst/>
              </a:rPr>
              <a:t>párové</a:t>
            </a:r>
            <a:r>
              <a:rPr kumimoji="0" lang="cs-CZ" altLang="cs-CZ" b="0" i="0" u="none" strike="noStrike" cap="none" normalizeH="0" baseline="0" dirty="0" smtClean="0">
                <a:ln>
                  <a:noFill/>
                </a:ln>
                <a:solidFill>
                  <a:srgbClr val="000000"/>
                </a:solidFill>
                <a:effectLst/>
              </a:rPr>
              <a:t> x </a:t>
            </a:r>
            <a:r>
              <a:rPr kumimoji="0" lang="cs-CZ" altLang="cs-CZ" b="1" i="0" u="none" strike="noStrike" cap="none" normalizeH="0" baseline="0" dirty="0" smtClean="0">
                <a:ln>
                  <a:noFill/>
                </a:ln>
                <a:solidFill>
                  <a:srgbClr val="000000"/>
                </a:solidFill>
                <a:effectLst/>
              </a:rPr>
              <a:t>nepárové</a:t>
            </a:r>
            <a:r>
              <a:rPr kumimoji="0" lang="cs-CZ" altLang="cs-CZ" b="0" i="0" u="none" strike="noStrike" cap="none" normalizeH="0" baseline="0" dirty="0" smtClean="0">
                <a:ln>
                  <a:noFill/>
                </a:ln>
                <a:solidFill>
                  <a:srgbClr val="000000"/>
                </a:solidFill>
                <a:effectLst/>
              </a:rPr>
              <a:t>, </a:t>
            </a:r>
            <a:r>
              <a:rPr kumimoji="0" lang="cs-CZ" altLang="cs-CZ" b="1" i="0" u="none" strike="noStrike" cap="none" normalizeH="0" baseline="0" dirty="0" smtClean="0">
                <a:ln>
                  <a:noFill/>
                </a:ln>
                <a:solidFill>
                  <a:srgbClr val="000000"/>
                </a:solidFill>
                <a:effectLst/>
              </a:rPr>
              <a:t>bez atributů</a:t>
            </a:r>
            <a:r>
              <a:rPr kumimoji="0" lang="cs-CZ" altLang="cs-CZ" b="0" i="0" u="none" strike="noStrike" cap="none" normalizeH="0" baseline="0" dirty="0" smtClean="0">
                <a:ln>
                  <a:noFill/>
                </a:ln>
                <a:solidFill>
                  <a:srgbClr val="000000"/>
                </a:solidFill>
                <a:effectLst/>
              </a:rPr>
              <a:t> x </a:t>
            </a:r>
            <a:r>
              <a:rPr kumimoji="0" lang="cs-CZ" altLang="cs-CZ" b="1" i="0" u="none" strike="noStrike" cap="none" normalizeH="0" baseline="0" dirty="0" smtClean="0">
                <a:ln>
                  <a:noFill/>
                </a:ln>
                <a:solidFill>
                  <a:srgbClr val="000000"/>
                </a:solidFill>
                <a:effectLst/>
              </a:rPr>
              <a:t>s atributy</a:t>
            </a:r>
            <a:endParaRPr kumimoji="0" lang="cs-CZ" altLang="cs-CZ" b="0" i="0" u="none" strike="noStrike" cap="none" normalizeH="0" baseline="0" dirty="0" smtClean="0">
              <a:ln>
                <a:noFill/>
              </a:ln>
              <a:solidFill>
                <a:srgbClr val="000000"/>
              </a:solidFill>
              <a:effectLst/>
            </a:endParaRPr>
          </a:p>
          <a:p>
            <a:pPr marL="0" marR="0" lvl="0" indent="0" algn="l" defTabSz="914400" rtl="0" eaLnBrk="0" fontAlgn="base" latinLnBrk="0" hangingPunct="0">
              <a:lnSpc>
                <a:spcPct val="200000"/>
              </a:lnSpc>
              <a:spcBef>
                <a:spcPct val="0"/>
              </a:spcBef>
              <a:spcAft>
                <a:spcPct val="0"/>
              </a:spcAft>
              <a:buClrTx/>
              <a:buSzTx/>
              <a:buFontTx/>
              <a:buChar char="•"/>
              <a:tabLst/>
            </a:pPr>
            <a:r>
              <a:rPr kumimoji="0" lang="cs-CZ" altLang="cs-CZ" sz="1600" b="1" i="0" u="none" strike="noStrike" cap="none" normalizeH="0" baseline="0" dirty="0" smtClean="0">
                <a:ln>
                  <a:noFill/>
                </a:ln>
                <a:solidFill>
                  <a:srgbClr val="000000"/>
                </a:solidFill>
                <a:effectLst/>
              </a:rPr>
              <a:t>Atributy </a:t>
            </a:r>
            <a:r>
              <a:rPr kumimoji="0" lang="cs-CZ" altLang="cs-CZ" sz="1600" b="1" i="0" u="none" strike="noStrike" cap="none" normalizeH="0" baseline="0" dirty="0" err="1" smtClean="0">
                <a:ln>
                  <a:noFill/>
                </a:ln>
                <a:solidFill>
                  <a:srgbClr val="000000"/>
                </a:solidFill>
                <a:effectLst/>
              </a:rPr>
              <a:t>tagů</a:t>
            </a:r>
            <a:endParaRPr kumimoji="0" lang="cs-CZ" altLang="cs-CZ" sz="1600" b="0" i="0" u="none" strike="noStrike" cap="none" normalizeH="0" baseline="0" dirty="0" smtClean="0">
              <a:ln>
                <a:noFill/>
              </a:ln>
              <a:solidFill>
                <a:srgbClr val="00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771259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Struktura kódu</a:t>
            </a:r>
            <a:endParaRPr lang="cs-CZ" dirty="0"/>
          </a:p>
        </p:txBody>
      </p:sp>
      <p:pic>
        <p:nvPicPr>
          <p:cNvPr id="2050" name="Picture 2" descr="Zpět"/>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84767" y="1352956"/>
            <a:ext cx="5511358" cy="5411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519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Struktura obsahu</a:t>
            </a:r>
            <a:endParaRPr lang="cs-CZ" dirty="0"/>
          </a:p>
        </p:txBody>
      </p:sp>
      <p:pic>
        <p:nvPicPr>
          <p:cNvPr id="4098" name="Picture 2" descr="Zpět"/>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27174" y="1637671"/>
            <a:ext cx="6216651" cy="45837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933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anotace-prezenta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111</TotalTime>
  <Words>1030</Words>
  <Application>Microsoft Office PowerPoint</Application>
  <PresentationFormat>Širokoúhlá obrazovka</PresentationFormat>
  <Paragraphs>211</Paragraphs>
  <Slides>32</Slides>
  <Notes>2</Notes>
  <HiddenSlides>9</HiddenSlides>
  <MMClips>0</MMClips>
  <ScaleCrop>false</ScaleCrop>
  <HeadingPairs>
    <vt:vector size="6" baseType="variant">
      <vt:variant>
        <vt:lpstr>Použitá písma</vt:lpstr>
      </vt:variant>
      <vt:variant>
        <vt:i4>7</vt:i4>
      </vt:variant>
      <vt:variant>
        <vt:lpstr>Motiv</vt:lpstr>
      </vt:variant>
      <vt:variant>
        <vt:i4>2</vt:i4>
      </vt:variant>
      <vt:variant>
        <vt:lpstr>Nadpisy snímků</vt:lpstr>
      </vt:variant>
      <vt:variant>
        <vt:i4>32</vt:i4>
      </vt:variant>
    </vt:vector>
  </HeadingPairs>
  <TitlesOfParts>
    <vt:vector size="41" baseType="lpstr">
      <vt:lpstr>Arial</vt:lpstr>
      <vt:lpstr>Calibri</vt:lpstr>
      <vt:lpstr>Courier New</vt:lpstr>
      <vt:lpstr>MS Sans Serif</vt:lpstr>
      <vt:lpstr>Times New Roman</vt:lpstr>
      <vt:lpstr>Trebuchet MS</vt:lpstr>
      <vt:lpstr>Wingdings 3</vt:lpstr>
      <vt:lpstr>Faseta</vt:lpstr>
      <vt:lpstr>anotace-prezentace</vt:lpstr>
      <vt:lpstr>Html</vt:lpstr>
      <vt:lpstr>Prezentace aplikace PowerPoint</vt:lpstr>
      <vt:lpstr>html</vt:lpstr>
      <vt:lpstr>HTML</vt:lpstr>
      <vt:lpstr>Normy HTML</vt:lpstr>
      <vt:lpstr>HTML 5</vt:lpstr>
      <vt:lpstr>Tagy a atributy</vt:lpstr>
      <vt:lpstr>Struktura kódu</vt:lpstr>
      <vt:lpstr>Struktura obsahu</vt:lpstr>
      <vt:lpstr>HTML editory</vt:lpstr>
      <vt:lpstr>Základní tagy</vt:lpstr>
      <vt:lpstr>Nadpisy</vt:lpstr>
      <vt:lpstr>Odstavce textu a vynucené zalomení řádku</vt:lpstr>
      <vt:lpstr>Seznamy</vt:lpstr>
      <vt:lpstr>Seznamy </vt:lpstr>
      <vt:lpstr>Odkazy (z angl.anchor)  &lt;a href=“cíl”&gt;vše co bude odkazem&lt;/a&gt;</vt:lpstr>
      <vt:lpstr>Další volitelné parametry tagu a</vt:lpstr>
      <vt:lpstr>Další volitelné parametry tagu a</vt:lpstr>
      <vt:lpstr>Obrázky &lt;img&gt;</vt:lpstr>
      <vt:lpstr>úkol</vt:lpstr>
      <vt:lpstr>Tabulka  &lt;table &gt;  &lt;tr&gt; &lt;td&gt;Obsah buňky&lt;/td&gt; &lt;td&gt;Další  buňka&lt;/td&gt; &lt;/tr&gt;  &lt;tr&gt; &lt;td&gt;levá spodní&lt;/td&gt; &lt;td&gt;pravá  spodní&lt;/td&gt; &lt;/tr&gt; &lt;/table&gt; </vt:lpstr>
      <vt:lpstr>úkol</vt:lpstr>
      <vt:lpstr>Tvorba zkušební stránky</vt:lpstr>
      <vt:lpstr>Moje zkušební stránka</vt:lpstr>
      <vt:lpstr>Moje zkušební stránka</vt:lpstr>
      <vt:lpstr>Prezentace aplikace PowerPoint</vt:lpstr>
      <vt:lpstr>Prezentace aplikace PowerPoint</vt:lpstr>
      <vt:lpstr>Moje zkušební stránka</vt:lpstr>
      <vt:lpstr>Prezentace aplikace PowerPoint</vt:lpstr>
      <vt:lpstr>Prezentace aplikace PowerPoint</vt:lpstr>
      <vt:lpstr>Moje zkušební stránka</vt:lpstr>
      <vt:lpstr>Zdroje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html</dc:title>
  <dc:creator>Di</dc:creator>
  <cp:lastModifiedBy>Di</cp:lastModifiedBy>
  <cp:revision>18</cp:revision>
  <dcterms:created xsi:type="dcterms:W3CDTF">2014-10-31T14:58:05Z</dcterms:created>
  <dcterms:modified xsi:type="dcterms:W3CDTF">2014-10-31T20:34:14Z</dcterms:modified>
</cp:coreProperties>
</file>